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9"/>
  </p:notesMasterIdLst>
  <p:handoutMasterIdLst>
    <p:handoutMasterId r:id="rId20"/>
  </p:handoutMasterIdLst>
  <p:sldIdLst>
    <p:sldId id="257" r:id="rId3"/>
    <p:sldId id="258" r:id="rId4"/>
    <p:sldId id="266" r:id="rId5"/>
    <p:sldId id="261" r:id="rId6"/>
    <p:sldId id="263" r:id="rId7"/>
    <p:sldId id="262" r:id="rId8"/>
    <p:sldId id="264" r:id="rId9"/>
    <p:sldId id="271" r:id="rId10"/>
    <p:sldId id="267" r:id="rId11"/>
    <p:sldId id="268" r:id="rId12"/>
    <p:sldId id="269" r:id="rId13"/>
    <p:sldId id="270" r:id="rId14"/>
    <p:sldId id="272" r:id="rId15"/>
    <p:sldId id="260" r:id="rId16"/>
    <p:sldId id="274"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7BBB"/>
    <a:srgbClr val="0346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93" autoAdjust="0"/>
    <p:restoredTop sz="94660"/>
  </p:normalViewPr>
  <p:slideViewPr>
    <p:cSldViewPr snapToGrid="0">
      <p:cViewPr>
        <p:scale>
          <a:sx n="100" d="100"/>
          <a:sy n="100" d="100"/>
        </p:scale>
        <p:origin x="-312" y="-462"/>
      </p:cViewPr>
      <p:guideLst>
        <p:guide orient="horz" pos="2160"/>
        <p:guide pos="3840"/>
      </p:guideLst>
    </p:cSldViewPr>
  </p:slideViewPr>
  <p:notesTextViewPr>
    <p:cViewPr>
      <p:scale>
        <a:sx n="1" d="1"/>
        <a:sy n="1" d="1"/>
      </p:scale>
      <p:origin x="0" y="0"/>
    </p:cViewPr>
  </p:notesTextViewPr>
  <p:notesViewPr>
    <p:cSldViewPr snapToGrid="0" showGuides="1">
      <p:cViewPr>
        <p:scale>
          <a:sx n="180" d="100"/>
          <a:sy n="180" d="100"/>
        </p:scale>
        <p:origin x="-1218" y="13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7/1/2020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7/1/2020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 everyone!  Welcome to our 3</a:t>
            </a:r>
            <a:r>
              <a:rPr lang="en-US" baseline="30000" dirty="0" smtClean="0"/>
              <a:t>rd</a:t>
            </a:r>
            <a:r>
              <a:rPr lang="en-US" dirty="0" smtClean="0"/>
              <a:t> webinar of our newly developed series of webinars focused on working with individual with autism spectrum conditions.</a:t>
            </a:r>
          </a:p>
          <a:p>
            <a:endParaRPr lang="en-US" dirty="0"/>
          </a:p>
          <a:p>
            <a:r>
              <a:rPr lang="en-US" dirty="0" smtClean="0"/>
              <a:t>I am Dr. Mary Baker-Ericzen, a research scientist and clinical psychologist, both in  training and practice, with over 30 years of experience working with individuals with autism. My decades of experience also includes working with intellectually disabled and other developmental disabilities and mental health conditions. I have had a number of research grants from the National Institutes of Mental Health including a grant working within the VR services for individuals with autism. I more recently joined the WINTAC  San Diego State University team and am so appreciative to get to know many of you across the nation in VR services. </a:t>
            </a:r>
          </a:p>
          <a:p>
            <a:endParaRPr lang="en-US" dirty="0"/>
          </a:p>
          <a:p>
            <a:r>
              <a:rPr lang="en-US" dirty="0" smtClean="0"/>
              <a:t>I am very happy to be presenting today on Tailoring Assessment and Individualized Plan for Employment (the IPEs) process for consumers with autism.</a:t>
            </a:r>
          </a:p>
          <a:p>
            <a:endParaRPr lang="en-US" dirty="0"/>
          </a:p>
          <a:p>
            <a:r>
              <a:rPr lang="en-US" dirty="0" smtClean="0"/>
              <a:t>As I have stated in previous seminars, since there is a mix of preferences between person-first language and identity-first language with this population I will be interchanging forms throughout this seminar and using a variety of terms such as individual with autism spectrum condition, autistic individual etc. in order to be respectful to all. </a:t>
            </a:r>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12782358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Other areas </a:t>
            </a:r>
            <a:r>
              <a:rPr lang="en-US" dirty="0" smtClean="0"/>
              <a:t>to consider in the IPE are using a positive behavior support model, especially if the person has a known history of behaviors and termination in previous work setting. Starting with a functional behavior assessment to understand the functions of the behavior and determine the antecedents that trigger it and the consequences that maintain is can be quite important.</a:t>
            </a:r>
          </a:p>
          <a:p>
            <a:r>
              <a:rPr lang="en-US" b="1" dirty="0" smtClean="0"/>
              <a:t>Also</a:t>
            </a:r>
            <a:r>
              <a:rPr lang="en-US" dirty="0" smtClean="0"/>
              <a:t> consider incorporating job clubs or other social skill type groups these can be either in-person groups or web based. Those that are employment focused are particularly helpful.</a:t>
            </a:r>
          </a:p>
          <a:p>
            <a:r>
              <a:rPr lang="en-US" b="1" dirty="0" smtClean="0"/>
              <a:t>When</a:t>
            </a:r>
            <a:r>
              <a:rPr lang="en-US" dirty="0" smtClean="0"/>
              <a:t> considering participation in skill development classes look for those that are experiential type with role-play and in-group practice formats. Lecture only are not very effective for the ASD population.</a:t>
            </a:r>
          </a:p>
          <a:p>
            <a:r>
              <a:rPr lang="en-US" b="1" dirty="0" smtClean="0"/>
              <a:t>Relatedly </a:t>
            </a:r>
            <a:r>
              <a:rPr lang="en-US" dirty="0" smtClean="0"/>
              <a:t>provide frequent feedback to your autistic consumer and be sure that feedback and recognition/rewards are built into the work setting as well. This approach also supports the experiential learning model that they strive in.</a:t>
            </a:r>
            <a:endParaRPr lang="en-US" b="1" dirty="0" smtClean="0"/>
          </a:p>
          <a:p>
            <a:r>
              <a:rPr lang="en-US" b="1" dirty="0" smtClean="0"/>
              <a:t>Remember to </a:t>
            </a:r>
            <a:r>
              <a:rPr lang="en-US" dirty="0" smtClean="0"/>
              <a:t>use many visuals including graphics and organizers even within the IPE process.</a:t>
            </a:r>
          </a:p>
          <a:p>
            <a:r>
              <a:rPr lang="en-US" b="1" dirty="0" smtClean="0"/>
              <a:t>The role of job coach</a:t>
            </a:r>
            <a:r>
              <a:rPr lang="en-US" dirty="0" smtClean="0"/>
              <a:t> can be particularly important but this role can’t focus on just teaching the job skill but rather putting much effort into bridging relationships with co-workers and supervisors and providing those individuals with tools and guidance on how to mentor and support the individual with ASD.</a:t>
            </a:r>
            <a:endParaRPr lang="en-US" b="1" dirty="0" smtClean="0"/>
          </a:p>
          <a:p>
            <a:endParaRPr lang="en-US" b="1" dirty="0"/>
          </a:p>
        </p:txBody>
      </p:sp>
      <p:sp>
        <p:nvSpPr>
          <p:cNvPr id="4" name="Slide Number Placeholder 3"/>
          <p:cNvSpPr>
            <a:spLocks noGrp="1"/>
          </p:cNvSpPr>
          <p:nvPr>
            <p:ph type="sldNum" sz="quarter" idx="10"/>
          </p:nvPr>
        </p:nvSpPr>
        <p:spPr/>
        <p:txBody>
          <a:bodyPr/>
          <a:lstStyle/>
          <a:p>
            <a:fld id="{1B9A179D-2D27-49E2-B022-8EDDA2EFE682}" type="slidenum">
              <a:rPr lang="en-US" smtClean="0"/>
              <a:t>10</a:t>
            </a:fld>
            <a:endParaRPr lang="en-US"/>
          </a:p>
        </p:txBody>
      </p:sp>
    </p:spTree>
    <p:extLst>
      <p:ext uri="{BB962C8B-B14F-4D97-AF65-F5344CB8AC3E}">
        <p14:creationId xmlns:p14="http://schemas.microsoft.com/office/powerpoint/2010/main" val="2558320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Additionally </a:t>
            </a:r>
            <a:r>
              <a:rPr lang="en-US" dirty="0" smtClean="0"/>
              <a:t>as the IPE is developed and discussed it is important to have clear distributions that are presented verbally and in written form. These should include not just job duties but also specificity on workplace rules, breaks and other aspects of the culture and climate of the work environment.</a:t>
            </a:r>
          </a:p>
          <a:p>
            <a:r>
              <a:rPr lang="en-US" b="1" dirty="0" smtClean="0"/>
              <a:t>Throughout </a:t>
            </a:r>
            <a:r>
              <a:rPr lang="en-US" dirty="0" smtClean="0"/>
              <a:t>IPE process use concrete language and continue to check for comprehension</a:t>
            </a:r>
          </a:p>
          <a:p>
            <a:r>
              <a:rPr lang="en-US" b="1" dirty="0" smtClean="0"/>
              <a:t>Provide</a:t>
            </a:r>
            <a:r>
              <a:rPr lang="en-US" dirty="0" smtClean="0"/>
              <a:t> clarity to worksite and use method yourself of providing advanced notice of all changes (schedule, tasks, position etc.)</a:t>
            </a:r>
          </a:p>
          <a:p>
            <a:r>
              <a:rPr lang="en-US" b="1" dirty="0" smtClean="0"/>
              <a:t>Look for </a:t>
            </a:r>
            <a:r>
              <a:rPr lang="en-US" dirty="0" smtClean="0"/>
              <a:t>positions and work sites that can provide consistent, structure work environments.  Create structure as needed.</a:t>
            </a:r>
          </a:p>
          <a:p>
            <a:r>
              <a:rPr lang="en-US" b="1" dirty="0" smtClean="0"/>
              <a:t>Address </a:t>
            </a:r>
            <a:r>
              <a:rPr lang="en-US" dirty="0" smtClean="0"/>
              <a:t>“Hidden Curriculum” of</a:t>
            </a:r>
            <a:r>
              <a:rPr lang="en-US" dirty="0"/>
              <a:t> </a:t>
            </a:r>
            <a:r>
              <a:rPr lang="en-US" dirty="0" smtClean="0"/>
              <a:t>“Social context of work” which includes what to do at lunch/breaks, how to attend a meeting, who to talk to when, basically all the hidden rules of the culture and climate of the workplace which vary by setting and job.  Write these out as personal workplace manual in addition to any job task manuals that the site provides.</a:t>
            </a:r>
          </a:p>
          <a:p>
            <a:r>
              <a:rPr lang="en-US" b="1" dirty="0" smtClean="0"/>
              <a:t>Don’t forget</a:t>
            </a:r>
            <a:r>
              <a:rPr lang="en-US" dirty="0" smtClean="0"/>
              <a:t> to provide employer or job site education. Supervisors and co-workers should receive an introduction with an overview of the person abilities and ways to support their success.</a:t>
            </a:r>
            <a:endParaRPr lang="en-US" b="1" dirty="0"/>
          </a:p>
        </p:txBody>
      </p:sp>
      <p:sp>
        <p:nvSpPr>
          <p:cNvPr id="4" name="Slide Number Placeholder 3"/>
          <p:cNvSpPr>
            <a:spLocks noGrp="1"/>
          </p:cNvSpPr>
          <p:nvPr>
            <p:ph type="sldNum" sz="quarter" idx="10"/>
          </p:nvPr>
        </p:nvSpPr>
        <p:spPr/>
        <p:txBody>
          <a:bodyPr/>
          <a:lstStyle/>
          <a:p>
            <a:fld id="{1B9A179D-2D27-49E2-B022-8EDDA2EFE682}" type="slidenum">
              <a:rPr lang="en-US" smtClean="0"/>
              <a:t>11</a:t>
            </a:fld>
            <a:endParaRPr lang="en-US"/>
          </a:p>
        </p:txBody>
      </p:sp>
    </p:spTree>
    <p:extLst>
      <p:ext uri="{BB962C8B-B14F-4D97-AF65-F5344CB8AC3E}">
        <p14:creationId xmlns:p14="http://schemas.microsoft.com/office/powerpoint/2010/main" val="2171736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Job Carving </a:t>
            </a:r>
            <a:r>
              <a:rPr lang="en-US" dirty="0"/>
              <a:t>• Identifying tasks and subtasks </a:t>
            </a:r>
            <a:r>
              <a:rPr lang="en-US" dirty="0" smtClean="0"/>
              <a:t>for </a:t>
            </a:r>
            <a:r>
              <a:rPr lang="en-US" dirty="0"/>
              <a:t>a given position and employing someone to perform them </a:t>
            </a:r>
            <a:endParaRPr lang="en-US" dirty="0" smtClean="0"/>
          </a:p>
          <a:p>
            <a:r>
              <a:rPr lang="en-US" dirty="0" smtClean="0"/>
              <a:t> </a:t>
            </a:r>
            <a:r>
              <a:rPr lang="en-US" b="1" u="sng" dirty="0"/>
              <a:t>Job Restructuring </a:t>
            </a:r>
            <a:r>
              <a:rPr lang="en-US" dirty="0"/>
              <a:t>• Modifying how a particular job is performed; splitting a job; changing the order of tasks; combining tasks </a:t>
            </a:r>
            <a:r>
              <a:rPr lang="en-US" dirty="0" smtClean="0"/>
              <a:t> </a:t>
            </a:r>
          </a:p>
          <a:p>
            <a:r>
              <a:rPr lang="en-US" b="1" u="sng" dirty="0" smtClean="0"/>
              <a:t>Job </a:t>
            </a:r>
            <a:r>
              <a:rPr lang="en-US" b="1" u="sng" dirty="0"/>
              <a:t>Creation </a:t>
            </a:r>
            <a:r>
              <a:rPr lang="en-US" dirty="0"/>
              <a:t>• Identifying an employer’s unmet needs in the form of task lists matched to an individual’s </a:t>
            </a:r>
            <a:r>
              <a:rPr lang="en-US" dirty="0" smtClean="0"/>
              <a:t>skills</a:t>
            </a:r>
          </a:p>
          <a:p>
            <a:endParaRPr lang="en-US" dirty="0"/>
          </a:p>
          <a:p>
            <a:r>
              <a:rPr lang="en-US" dirty="0" smtClean="0"/>
              <a:t>Along with more typical</a:t>
            </a:r>
          </a:p>
          <a:p>
            <a:r>
              <a:rPr lang="en-US" b="1" u="sng" dirty="0" smtClean="0"/>
              <a:t>Job Training- </a:t>
            </a:r>
            <a:r>
              <a:rPr lang="en-US" dirty="0" smtClean="0"/>
              <a:t>Often such programs need to be provided for longer periods of time.  7-9 month training programs have found to be more successful than 2-4 month types.</a:t>
            </a:r>
          </a:p>
          <a:p>
            <a:r>
              <a:rPr lang="en-US" b="1" u="sng" dirty="0" smtClean="0"/>
              <a:t>Job Experiences-</a:t>
            </a:r>
            <a:r>
              <a:rPr lang="en-US" dirty="0" smtClean="0"/>
              <a:t> Paid internship programs which allow the individual become familiar with the type of work pursuing and learn through hands-on experience are very important (as previously mentioned). Learning from doing is far better for this population compared to learning from hearing or watching.</a:t>
            </a:r>
            <a:endParaRPr lang="en-US" b="1" u="sng" dirty="0" smtClean="0"/>
          </a:p>
          <a:p>
            <a:r>
              <a:rPr lang="en-US" b="1" u="sng" dirty="0" smtClean="0"/>
              <a:t>Soft Skills Development</a:t>
            </a:r>
            <a:r>
              <a:rPr lang="en-US" dirty="0" smtClean="0"/>
              <a:t>- As mentioned earlier soft skills development is particularly important and should be taught directly using set curriculum and practice with feedback. This should also be supported in an ongoing fashion.</a:t>
            </a:r>
            <a:endParaRPr lang="en-US" b="1" dirty="0" smtClean="0"/>
          </a:p>
          <a:p>
            <a:endParaRPr lang="en-US" b="1" u="sng" dirty="0"/>
          </a:p>
          <a:p>
            <a:r>
              <a:rPr lang="en-US" b="1" u="sng" dirty="0" smtClean="0"/>
              <a:t>Format of Information- Reports, Portfolios, Resume</a:t>
            </a:r>
            <a:r>
              <a:rPr lang="en-US" dirty="0" smtClean="0"/>
              <a:t>- Be creative to go beyond the resume so that the candidate can showcase abilities to future employers.</a:t>
            </a:r>
            <a:endParaRPr lang="en-US" b="1" u="sng" dirty="0"/>
          </a:p>
        </p:txBody>
      </p:sp>
      <p:sp>
        <p:nvSpPr>
          <p:cNvPr id="4" name="Slide Number Placeholder 3"/>
          <p:cNvSpPr>
            <a:spLocks noGrp="1"/>
          </p:cNvSpPr>
          <p:nvPr>
            <p:ph type="sldNum" sz="quarter" idx="10"/>
          </p:nvPr>
        </p:nvSpPr>
        <p:spPr/>
        <p:txBody>
          <a:bodyPr/>
          <a:lstStyle/>
          <a:p>
            <a:fld id="{1B9A179D-2D27-49E2-B022-8EDDA2EFE682}" type="slidenum">
              <a:rPr lang="en-US" smtClean="0"/>
              <a:t>12</a:t>
            </a:fld>
            <a:endParaRPr lang="en-US"/>
          </a:p>
        </p:txBody>
      </p:sp>
    </p:spTree>
    <p:extLst>
      <p:ext uri="{BB962C8B-B14F-4D97-AF65-F5344CB8AC3E}">
        <p14:creationId xmlns:p14="http://schemas.microsoft.com/office/powerpoint/2010/main" val="18035139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important, creative ways to present skills beyond a resume include a “visual resume” or portfolio.</a:t>
            </a:r>
          </a:p>
          <a:p>
            <a:r>
              <a:rPr lang="en-US" dirty="0" smtClean="0"/>
              <a:t>These forms would like ample work samples that are relevant, don’t need to be exact,  to the job pursuing. </a:t>
            </a:r>
          </a:p>
          <a:p>
            <a:endParaRPr lang="en-US" dirty="0"/>
          </a:p>
          <a:p>
            <a:r>
              <a:rPr lang="en-US" dirty="0" smtClean="0"/>
              <a:t>Dr. </a:t>
            </a:r>
            <a:r>
              <a:rPr lang="en-US" dirty="0"/>
              <a:t>T</a:t>
            </a:r>
            <a:r>
              <a:rPr lang="en-US" dirty="0" smtClean="0"/>
              <a:t>emple Grandin is a VERY strong advocate for these approaches.</a:t>
            </a:r>
          </a:p>
          <a:p>
            <a:r>
              <a:rPr lang="en-US" dirty="0" smtClean="0"/>
              <a:t>[read her quote]</a:t>
            </a:r>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13</a:t>
            </a:fld>
            <a:endParaRPr lang="en-US"/>
          </a:p>
        </p:txBody>
      </p:sp>
    </p:spTree>
    <p:extLst>
      <p:ext uri="{BB962C8B-B14F-4D97-AF65-F5344CB8AC3E}">
        <p14:creationId xmlns:p14="http://schemas.microsoft.com/office/powerpoint/2010/main" val="40220477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ACCESS is described as “</a:t>
            </a:r>
            <a:r>
              <a:rPr lang="en-US" dirty="0" err="1" smtClean="0"/>
              <a:t>protocolizing</a:t>
            </a:r>
            <a:r>
              <a:rPr lang="en-US" dirty="0" smtClean="0"/>
              <a:t>” the CE process with individuals with autism using user-friendly systems and incorporating an interconnected package of tools, templates and logs that promote the consistent application of the key elements. Now this evidence-base model will be presented more thoroughly in the next webinar in our series, I wanted to highlight the first 4 key elements as they are each ones that have been discussed so far in this webinar. </a:t>
            </a:r>
          </a:p>
          <a:p>
            <a:r>
              <a:rPr lang="en-US" dirty="0" smtClean="0"/>
              <a:t>Start with 1) Discovery Process, and then creates a 2) Vocational profile.  Next the process includes a 3) customized employment planning meeting to identify how to create a job based on the vocational profiles. 4</a:t>
            </a:r>
            <a:r>
              <a:rPr lang="en-US" baseline="30000" dirty="0" smtClean="0"/>
              <a:t>th</a:t>
            </a:r>
            <a:r>
              <a:rPr lang="en-US" dirty="0" smtClean="0"/>
              <a:t> key element is use of a portfolio or visual resume to highlight an individual’s ability and provide work samples. </a:t>
            </a:r>
          </a:p>
          <a:p>
            <a:endParaRPr lang="en-US" dirty="0"/>
          </a:p>
          <a:p>
            <a:r>
              <a:rPr lang="en-US" dirty="0" smtClean="0"/>
              <a:t>It incorporates information from THE ESSENTIAL ELEMENTS OF CUSTOMIZED EMPLOYMENT FOR UNIVERSAL APPLICATIOIN (2017) document by leaders in the field and published by WINTAC.</a:t>
            </a:r>
          </a:p>
          <a:p>
            <a:endParaRPr lang="en-US" dirty="0"/>
          </a:p>
          <a:p>
            <a:r>
              <a:rPr lang="en-US" dirty="0" smtClean="0"/>
              <a:t>Fidelity instrument- Benchmarks of Quality Checklist (BQC) is used to assist with training in ACCESS, monitor adherence to ACCESS model and to document omissions, additions and adaptations that are made during implementation for each consumer. </a:t>
            </a:r>
          </a:p>
          <a:p>
            <a:endParaRPr lang="en-US" dirty="0"/>
          </a:p>
          <a:p>
            <a:r>
              <a:rPr lang="en-US" dirty="0" smtClean="0"/>
              <a:t>Other CE demonstration projects showing 4-6 months and with this population it is 8-9 months.</a:t>
            </a:r>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14</a:t>
            </a:fld>
            <a:endParaRPr lang="en-US"/>
          </a:p>
        </p:txBody>
      </p:sp>
    </p:spTree>
    <p:extLst>
      <p:ext uri="{BB962C8B-B14F-4D97-AF65-F5344CB8AC3E}">
        <p14:creationId xmlns:p14="http://schemas.microsoft.com/office/powerpoint/2010/main" val="23188293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g767afda0e5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3" name="Google Shape;303;g767afda0e5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Which leads us to our next  webinar topic for this series to continue to understand</a:t>
            </a:r>
            <a:r>
              <a:rPr lang="en-US" baseline="0" dirty="0" smtClean="0"/>
              <a:t> and impact the autism population.</a:t>
            </a:r>
          </a:p>
          <a:p>
            <a:pPr marL="0" lvl="0" indent="0" algn="l" rtl="0">
              <a:spcBef>
                <a:spcPts val="0"/>
              </a:spcBef>
              <a:spcAft>
                <a:spcPts val="0"/>
              </a:spcAft>
              <a:buNone/>
            </a:pPr>
            <a:r>
              <a:rPr lang="en-US" i="1" u="sng" baseline="0" dirty="0" smtClean="0"/>
              <a:t>Read slide topics.</a:t>
            </a:r>
          </a:p>
          <a:p>
            <a:pPr marL="0" lvl="0" indent="0" algn="l" rtl="0">
              <a:spcBef>
                <a:spcPts val="0"/>
              </a:spcBef>
              <a:spcAft>
                <a:spcPts val="0"/>
              </a:spcAft>
              <a:buNone/>
            </a:pPr>
            <a:endParaRPr lang="en-US" i="1" u="sng" dirty="0"/>
          </a:p>
          <a:p>
            <a:pPr marL="0" lvl="0" indent="0" algn="l" rtl="0">
              <a:spcBef>
                <a:spcPts val="0"/>
              </a:spcBef>
              <a:spcAft>
                <a:spcPts val="0"/>
              </a:spcAft>
              <a:buNone/>
            </a:pPr>
            <a:endParaRPr lang="en-US" i="1" u="sng" dirty="0" smtClean="0"/>
          </a:p>
          <a:p>
            <a:pPr marL="0" lvl="0" indent="0" algn="l" rtl="0">
              <a:spcBef>
                <a:spcPts val="0"/>
              </a:spcBef>
              <a:spcAft>
                <a:spcPts val="0"/>
              </a:spcAft>
              <a:buNone/>
            </a:pPr>
            <a:r>
              <a:rPr lang="en-US" dirty="0" smtClean="0"/>
              <a:t>If this is your first webinar that you have attended focused on the autism spectrum know that there are 2 other recorded trainings available that will also be of value to attend.  Each webinar is unique.</a:t>
            </a:r>
          </a:p>
          <a:p>
            <a:pPr marL="0" lvl="0" indent="0" algn="l" rtl="0">
              <a:spcBef>
                <a:spcPts val="0"/>
              </a:spcBef>
              <a:spcAft>
                <a:spcPts val="0"/>
              </a:spcAft>
              <a:buNone/>
            </a:pPr>
            <a:endParaRPr lang="en-US" dirty="0"/>
          </a:p>
          <a:p>
            <a:pPr lvl="0"/>
            <a:r>
              <a:rPr lang="en-US" i="1" u="sng" dirty="0"/>
              <a:t>Read </a:t>
            </a:r>
            <a:r>
              <a:rPr lang="en-US" i="1" u="sng" dirty="0" smtClean="0"/>
              <a:t>previous recorded webinar </a:t>
            </a:r>
            <a:r>
              <a:rPr lang="en-US" i="1" u="sng" dirty="0"/>
              <a:t>topics</a:t>
            </a:r>
            <a:endParaRPr dirty="0"/>
          </a:p>
        </p:txBody>
      </p:sp>
      <p:sp>
        <p:nvSpPr>
          <p:cNvPr id="304" name="Google Shape;304;g767afda0e5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9A179D-2D27-49E2-B022-8EDDA2EFE682}" type="slidenum">
              <a:rPr lang="en-US" smtClean="0"/>
              <a:t>16</a:t>
            </a:fld>
            <a:endParaRPr lang="en-US"/>
          </a:p>
        </p:txBody>
      </p:sp>
    </p:spTree>
    <p:extLst>
      <p:ext uri="{BB962C8B-B14F-4D97-AF65-F5344CB8AC3E}">
        <p14:creationId xmlns:p14="http://schemas.microsoft.com/office/powerpoint/2010/main" val="1527222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Historically</a:t>
            </a:r>
            <a:r>
              <a:rPr lang="en-US" dirty="0"/>
              <a:t> research and practice </a:t>
            </a:r>
            <a:r>
              <a:rPr lang="en-US" dirty="0" smtClean="0"/>
              <a:t>has </a:t>
            </a:r>
            <a:r>
              <a:rPr lang="en-US" dirty="0"/>
              <a:t>found a number of common challenges or problems in conducting vocational assessments </a:t>
            </a:r>
            <a:r>
              <a:rPr lang="en-US" dirty="0" smtClean="0"/>
              <a:t>(and </a:t>
            </a:r>
            <a:r>
              <a:rPr lang="en-US" dirty="0"/>
              <a:t>often educational and clinical assessments </a:t>
            </a:r>
            <a:r>
              <a:rPr lang="en-US" dirty="0" smtClean="0"/>
              <a:t>as well) for </a:t>
            </a:r>
            <a:r>
              <a:rPr lang="en-US" dirty="0"/>
              <a:t>individuals with autism.</a:t>
            </a:r>
          </a:p>
          <a:p>
            <a:r>
              <a:rPr lang="en-US" b="1" dirty="0"/>
              <a:t>Currently </a:t>
            </a:r>
            <a:r>
              <a:rPr lang="en-US" dirty="0"/>
              <a:t>there is no vocational assessments designed and/or validated specific to the autism spectrum population.</a:t>
            </a:r>
          </a:p>
          <a:p>
            <a:r>
              <a:rPr lang="en-US" b="1" dirty="0"/>
              <a:t>Problems</a:t>
            </a:r>
            <a:r>
              <a:rPr lang="en-US" dirty="0"/>
              <a:t> can arise with the use of “typical” standardized assessments as some autistic individuals may have difficulty with administration protocols such as time limitations because of having slower processing abilities. If/when changes in administration occur to accommodate the individual it can then impact the validity of the data and interpretation. Or the language used in the instructions that needs to be read to them verbatim uses words that are unclear to them because of dual meanings.  For example, a common autism based assessment measure actually has an item that is very confusing to many autistics because it asks “Do you like dates?” Those with autism are not clear about what it is asking- dates the food? Social dates? Dates on a calendar?  The item is intended to mean calendar/ numbers</a:t>
            </a:r>
          </a:p>
          <a:p>
            <a:r>
              <a:rPr lang="en-US" b="1" dirty="0"/>
              <a:t>Problems</a:t>
            </a:r>
            <a:r>
              <a:rPr lang="en-US" dirty="0"/>
              <a:t> can also arise due to anxiety/stress of the culture of structured evaluations. Many autistic individuals have test anxiety or performance anxiety. If anxious the understanding of the questions and validity of accurate responding declines.</a:t>
            </a:r>
          </a:p>
          <a:p>
            <a:r>
              <a:rPr lang="en-US" b="1" dirty="0"/>
              <a:t>Last there is a </a:t>
            </a:r>
            <a:r>
              <a:rPr lang="en-US" dirty="0"/>
              <a:t>challenge with vocational interest interviews. Response patterns for this population are often over or under responding. Many report they can’t indicate an interest  or disinterest in something they have never tried. </a:t>
            </a:r>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2</a:t>
            </a:fld>
            <a:endParaRPr lang="en-US"/>
          </a:p>
        </p:txBody>
      </p:sp>
    </p:spTree>
    <p:extLst>
      <p:ext uri="{BB962C8B-B14F-4D97-AF65-F5344CB8AC3E}">
        <p14:creationId xmlns:p14="http://schemas.microsoft.com/office/powerpoint/2010/main" val="2408055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types of challenges have led </a:t>
            </a:r>
            <a:r>
              <a:rPr lang="en-US" dirty="0" smtClean="0"/>
              <a:t>to a number of accommodations to use during the assessment process.   Keep in mind </a:t>
            </a:r>
            <a:r>
              <a:rPr lang="en-US" dirty="0"/>
              <a:t>s</a:t>
            </a:r>
            <a:r>
              <a:rPr lang="en-US" dirty="0" smtClean="0"/>
              <a:t>ome standardized assessments don’t allow for accommodations so each measurement tool will need to be individually researched for such allowances.</a:t>
            </a:r>
          </a:p>
          <a:p>
            <a:r>
              <a:rPr lang="en-US" dirty="0" smtClean="0"/>
              <a:t>However, many of these accommodations don’t impact the validity of the testing tool and can be used.</a:t>
            </a:r>
          </a:p>
          <a:p>
            <a:pPr marL="171450" indent="-171450">
              <a:buFontTx/>
              <a:buChar char="-"/>
            </a:pPr>
            <a:r>
              <a:rPr lang="en-US" dirty="0" smtClean="0"/>
              <a:t>Extended time can be helpful to many autistics if measurement tool does not factor in time.</a:t>
            </a:r>
          </a:p>
          <a:p>
            <a:pPr marL="171450" indent="-171450">
              <a:buFontTx/>
              <a:buChar char="-"/>
            </a:pPr>
            <a:r>
              <a:rPr lang="en-US" dirty="0" smtClean="0"/>
              <a:t>Assistive technology such as text readers can be helpful even when the person is not visually impaired or an adequate reader because of having auditory processing strength. Others may need to be provided it in writing along with oral instructions due to visual processing strength. It’s useful to inquire about processing strengths at the onset.</a:t>
            </a:r>
          </a:p>
          <a:p>
            <a:pPr marL="171450" indent="-171450">
              <a:buFontTx/>
              <a:buChar char="-"/>
            </a:pPr>
            <a:r>
              <a:rPr lang="en-US" dirty="0" smtClean="0"/>
              <a:t>Pictorial materials are particularly useful for the visual learners however, they also provide for additional context to understand vocabulary or lengthy instructions that may become impacted due to attention issues.</a:t>
            </a:r>
          </a:p>
          <a:p>
            <a:pPr marL="171450" indent="-171450">
              <a:buFontTx/>
              <a:buChar char="-"/>
            </a:pPr>
            <a:r>
              <a:rPr lang="en-US" dirty="0" smtClean="0"/>
              <a:t>Be able to provide additional language like examples or exemplars can help folks understand questionnaires and provide additional context needed for understanding</a:t>
            </a:r>
          </a:p>
          <a:p>
            <a:pPr marL="171450" indent="-171450">
              <a:buFontTx/>
              <a:buChar char="-"/>
            </a:pPr>
            <a:r>
              <a:rPr lang="en-US" dirty="0" smtClean="0"/>
              <a:t>As mentioned earlier anxiety is a very common occurrence for those with autism. folks with autism also have heightened sensory sensitivities that should be addressed within environments. Priming helps greatly for reducing anxiety. Priming consists of exposing the individual to places, people and/or materials ahead of time to allow for familiarity. </a:t>
            </a:r>
          </a:p>
          <a:p>
            <a:pPr marL="171450" indent="-171450">
              <a:buFontTx/>
              <a:buChar char="-"/>
            </a:pPr>
            <a:r>
              <a:rPr lang="en-US" dirty="0" smtClean="0"/>
              <a:t>-Support people or even items also helps with anxiety but provides an “interpreter” so to speak that can assist in helping the person understand information or the process.</a:t>
            </a:r>
          </a:p>
          <a:p>
            <a:pPr marL="171450" indent="-171450">
              <a:buFontTx/>
              <a:buChar char="-"/>
            </a:pPr>
            <a:r>
              <a:rPr lang="en-US" dirty="0" smtClean="0"/>
              <a:t>Movement, both small and large, can be of high value for autistic individuals</a:t>
            </a:r>
          </a:p>
          <a:p>
            <a:pPr marL="171450" indent="-171450">
              <a:buFontTx/>
              <a:buChar char="-"/>
            </a:pPr>
            <a:r>
              <a:rPr lang="en-US" dirty="0" smtClean="0"/>
              <a:t>Breaks may provide movement but also time to themselves or time for preferred interest involvement. These can function as a way to re-energize.</a:t>
            </a:r>
          </a:p>
          <a:p>
            <a:pPr marL="171450" indent="-171450">
              <a:buFontTx/>
              <a:buChar char="-"/>
            </a:pPr>
            <a:r>
              <a:rPr lang="en-US" dirty="0" smtClean="0"/>
              <a:t>Last attend to how the individual is responding. It provides clues to their comprehension as well as their possible mood state or comfort level.</a:t>
            </a:r>
          </a:p>
          <a:p>
            <a:pPr marL="171450" indent="-171450">
              <a:buFontTx/>
              <a:buChar char="-"/>
            </a:pPr>
            <a:endParaRPr lang="en-US" dirty="0"/>
          </a:p>
        </p:txBody>
      </p:sp>
    </p:spTree>
    <p:extLst>
      <p:ext uri="{BB962C8B-B14F-4D97-AF65-F5344CB8AC3E}">
        <p14:creationId xmlns:p14="http://schemas.microsoft.com/office/powerpoint/2010/main" val="1782664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alternative assessment methods that are often described as “Discovery processes”  and creating “Narrative Profiles”</a:t>
            </a:r>
          </a:p>
          <a:p>
            <a:endParaRPr lang="en-US" dirty="0"/>
          </a:p>
          <a:p>
            <a:r>
              <a:rPr lang="en-US" dirty="0"/>
              <a:t>Such processes rely heavily on observation and conversation- dialogue between consumer and those who know the individual with autism well</a:t>
            </a:r>
            <a:r>
              <a:rPr lang="en-US" dirty="0" smtClean="0"/>
              <a:t>.</a:t>
            </a:r>
          </a:p>
          <a:p>
            <a:endParaRPr lang="en-US" dirty="0"/>
          </a:p>
          <a:p>
            <a:r>
              <a:rPr lang="en-US" b="1" dirty="0" smtClean="0"/>
              <a:t>Observations</a:t>
            </a:r>
            <a:r>
              <a:rPr lang="en-US" dirty="0" smtClean="0"/>
              <a:t> should include both the natural environment and contrived or simulated environment such as possible work environments. Observations of an individual in their natural environment not only provides rich information about their functioning and skills but also their interests!  It is critical to use a strength-based lens and document what the individual can do and what they like to do.</a:t>
            </a:r>
          </a:p>
          <a:p>
            <a:endParaRPr lang="en-US" dirty="0"/>
          </a:p>
          <a:p>
            <a:r>
              <a:rPr lang="en-US" b="1" dirty="0" smtClean="0"/>
              <a:t>Narratives </a:t>
            </a:r>
            <a:r>
              <a:rPr lang="en-US" dirty="0" smtClean="0"/>
              <a:t>involve stories, dialogs but also photos, videos, art/images and even gaming.  When an individual is able to share their involvement in activities using such formats as stories, pictures or videos much more information can be shared and gained. Listen to others stories through conversations with family and friends. These are less of specified interview questions but more of prompts for narratives to be told or showed.</a:t>
            </a:r>
          </a:p>
          <a:p>
            <a:r>
              <a:rPr lang="en-US" b="1" dirty="0" smtClean="0"/>
              <a:t>Many accommodations are built in by reducing anxiety, providing processing time, welcoming varying communication, enhancing attention and including visuals.</a:t>
            </a:r>
            <a:endParaRPr lang="en-US" b="1" dirty="0"/>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4</a:t>
            </a:fld>
            <a:endParaRPr lang="en-US"/>
          </a:p>
        </p:txBody>
      </p:sp>
    </p:spTree>
    <p:extLst>
      <p:ext uri="{BB962C8B-B14F-4D97-AF65-F5344CB8AC3E}">
        <p14:creationId xmlns:p14="http://schemas.microsoft.com/office/powerpoint/2010/main" val="925055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we all know that vocational supports don’t take place in isolation of the whole person. This may be particularly important to acknowledge for individuals with autism.  Assessments should include a vast number of life domains. As most intersect.  An individual’s abilities at home, to socialize, care for themselves, monitor finances and use transportation all impact employment.  For example, in San Diego we started a program for those with AS interested in tech skills of software testing called NFAR Tech. The program includes the SUCCESS soft skills program to address areas of self determination, advocacy, relationships, social communication, independent skills and provides outlets for socialization and recreation along with teaching software job skills. Graduates were passing certification tests and obtaining positions in high tech companies as software testers like Solar &amp; Qualcomm. Then we learned that although many had the capacity to drive (which is quite needed in San Diego as public transportation or disability services transportation services can take hours to get to work) individuals were not obtaining their drivers’ license. It turned out many had anxiety about pursuing driving. This led to the development of a Cognitive Behavioral Intervention for Driving to address transportation needs. Through a research-community collaborative a new evidence-based program we developed and made available. Such supports can enhance employment outcomes.</a:t>
            </a:r>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5</a:t>
            </a:fld>
            <a:endParaRPr lang="en-US"/>
          </a:p>
        </p:txBody>
      </p:sp>
    </p:spTree>
    <p:extLst>
      <p:ext uri="{BB962C8B-B14F-4D97-AF65-F5344CB8AC3E}">
        <p14:creationId xmlns:p14="http://schemas.microsoft.com/office/powerpoint/2010/main" val="1702581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are some options for such a type of comprehensive assessment. The group at Virginia Commonwealth University in partnership with Autism Speaks developed the Community Based Functional Skills Assessment that has different modules for transition age youth (as young as 12 </a:t>
            </a:r>
            <a:r>
              <a:rPr lang="en-US" dirty="0" err="1" smtClean="0"/>
              <a:t>yrs</a:t>
            </a:r>
            <a:r>
              <a:rPr lang="en-US" dirty="0" smtClean="0"/>
              <a:t>) through to adulthood. </a:t>
            </a:r>
          </a:p>
          <a:p>
            <a:endParaRPr lang="en-US" dirty="0"/>
          </a:p>
          <a:p>
            <a:r>
              <a:rPr lang="en-US" dirty="0" smtClean="0"/>
              <a:t>It has 2 components: an Observation and an Interview to determine the Functional Skills in a number of areas.</a:t>
            </a:r>
          </a:p>
          <a:p>
            <a:endParaRPr lang="en-US" dirty="0"/>
          </a:p>
          <a:p>
            <a:r>
              <a:rPr lang="en-US" dirty="0" smtClean="0"/>
              <a:t>Here is the link to the full assessment tool that can be downloaded and used. It also includes scoring and interpretation information. </a:t>
            </a:r>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6</a:t>
            </a:fld>
            <a:endParaRPr lang="en-US"/>
          </a:p>
        </p:txBody>
      </p:sp>
    </p:spTree>
    <p:extLst>
      <p:ext uri="{BB962C8B-B14F-4D97-AF65-F5344CB8AC3E}">
        <p14:creationId xmlns:p14="http://schemas.microsoft.com/office/powerpoint/2010/main" val="82708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starts with an </a:t>
            </a:r>
            <a:r>
              <a:rPr lang="en-US" dirty="0"/>
              <a:t>A</a:t>
            </a:r>
            <a:r>
              <a:rPr lang="en-US" dirty="0" smtClean="0"/>
              <a:t>ssessment and Observation Planning Tool. It </a:t>
            </a:r>
            <a:r>
              <a:rPr lang="en-US" dirty="0"/>
              <a:t>is essential that the assessment and observation planning tool in this booklet is completed prior to doing any observations. It is recommended that this section be completed either over the phone or through email</a:t>
            </a:r>
            <a:r>
              <a:rPr lang="en-US" dirty="0" smtClean="0"/>
              <a:t>.  This allows for clear communication of the purpose of observations and interviews and provides guidance on how to set up observations.</a:t>
            </a:r>
          </a:p>
          <a:p>
            <a:endParaRPr lang="en-US" dirty="0" smtClean="0"/>
          </a:p>
          <a:p>
            <a:r>
              <a:rPr lang="en-US" dirty="0" smtClean="0"/>
              <a:t>[read through slide]</a:t>
            </a:r>
            <a:endParaRPr lang="en-US" dirty="0"/>
          </a:p>
          <a:p>
            <a:endParaRPr lang="en-US" dirty="0" smtClean="0"/>
          </a:p>
          <a:p>
            <a:r>
              <a:rPr lang="en-US" dirty="0"/>
              <a:t>Ratings are assigned in the following manner: </a:t>
            </a:r>
            <a:endParaRPr lang="en-US" dirty="0" smtClean="0"/>
          </a:p>
          <a:p>
            <a:r>
              <a:rPr lang="en-US" dirty="0" smtClean="0"/>
              <a:t>A </a:t>
            </a:r>
            <a:r>
              <a:rPr lang="en-US" dirty="0"/>
              <a:t>rating of 1 is given when the individual does not perform the skill at all. </a:t>
            </a:r>
            <a:endParaRPr lang="en-US" dirty="0" smtClean="0"/>
          </a:p>
          <a:p>
            <a:r>
              <a:rPr lang="en-US" dirty="0" smtClean="0"/>
              <a:t>A </a:t>
            </a:r>
            <a:r>
              <a:rPr lang="en-US" dirty="0"/>
              <a:t>rating of 2 is given when the individual requires physical prompting to perform the skill. An example of this would be hand over hand or full physical prompting. </a:t>
            </a:r>
            <a:endParaRPr lang="en-US" dirty="0" smtClean="0"/>
          </a:p>
          <a:p>
            <a:r>
              <a:rPr lang="en-US" dirty="0" smtClean="0"/>
              <a:t>A </a:t>
            </a:r>
            <a:r>
              <a:rPr lang="en-US" dirty="0"/>
              <a:t>rating of 3 is given when the individual performs the skill but requires extensive prompting. </a:t>
            </a:r>
            <a:endParaRPr lang="en-US" dirty="0" smtClean="0"/>
          </a:p>
          <a:p>
            <a:r>
              <a:rPr lang="en-US" dirty="0" smtClean="0"/>
              <a:t>A </a:t>
            </a:r>
            <a:r>
              <a:rPr lang="en-US" dirty="0"/>
              <a:t>rating of 4 is given when the individual is able to perform the skill but requires limited prompting. </a:t>
            </a:r>
            <a:endParaRPr lang="en-US" dirty="0" smtClean="0"/>
          </a:p>
          <a:p>
            <a:r>
              <a:rPr lang="en-US" dirty="0" smtClean="0"/>
              <a:t>A </a:t>
            </a:r>
            <a:r>
              <a:rPr lang="en-US" dirty="0"/>
              <a:t>rating of 5 is given when the individual is able to perform the skill with no prompts required. He or she may still need to have supervision but is performing the skill independently. </a:t>
            </a:r>
            <a:endParaRPr lang="en-US" dirty="0" smtClean="0"/>
          </a:p>
          <a:p>
            <a:r>
              <a:rPr lang="en-US" dirty="0" smtClean="0"/>
              <a:t>When </a:t>
            </a:r>
            <a:r>
              <a:rPr lang="en-US" dirty="0"/>
              <a:t>scoring the Environmental Scale, start with a rating of 1 and continue </a:t>
            </a:r>
            <a:r>
              <a:rPr lang="en-US" dirty="0" smtClean="0"/>
              <a:t>upward.</a:t>
            </a:r>
          </a:p>
          <a:p>
            <a:r>
              <a:rPr lang="en-US" dirty="0" smtClean="0"/>
              <a:t> </a:t>
            </a:r>
            <a:r>
              <a:rPr lang="en-US" dirty="0"/>
              <a:t>A rating of 1 is given when the individual does not perform the skill, therefore is not completing it in any environment. A rating of 2 is given when the individual is performing the skill in one or two familiar environments. A rating of 3 is given when the individual is performing the skill in three or more environments. The environments should include unfamiliar environments.</a:t>
            </a:r>
          </a:p>
        </p:txBody>
      </p:sp>
      <p:sp>
        <p:nvSpPr>
          <p:cNvPr id="4" name="Slide Number Placeholder 3"/>
          <p:cNvSpPr>
            <a:spLocks noGrp="1"/>
          </p:cNvSpPr>
          <p:nvPr>
            <p:ph type="sldNum" sz="quarter" idx="10"/>
          </p:nvPr>
        </p:nvSpPr>
        <p:spPr/>
        <p:txBody>
          <a:bodyPr/>
          <a:lstStyle/>
          <a:p>
            <a:fld id="{1B9A179D-2D27-49E2-B022-8EDDA2EFE682}" type="slidenum">
              <a:rPr lang="en-US" smtClean="0"/>
              <a:t>7</a:t>
            </a:fld>
            <a:endParaRPr lang="en-US"/>
          </a:p>
        </p:txBody>
      </p:sp>
    </p:spTree>
    <p:extLst>
      <p:ext uri="{BB962C8B-B14F-4D97-AF65-F5344CB8AC3E}">
        <p14:creationId xmlns:p14="http://schemas.microsoft.com/office/powerpoint/2010/main" val="203257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valuable resource comes from the Columbia Regional Program ASD Transition toolkit.  This tool provides guidance on how to conduct observational assessments of the work site and match those to the individual abilities and needs of the autistic consumer. </a:t>
            </a:r>
          </a:p>
          <a:p>
            <a:endParaRPr lang="en-US" dirty="0"/>
          </a:p>
          <a:p>
            <a:r>
              <a:rPr lang="en-US" dirty="0" smtClean="0"/>
              <a:t>The website provided here on the slide provides access to the tool and a matrix table to examine the match between site and person.</a:t>
            </a:r>
          </a:p>
          <a:p>
            <a:r>
              <a:rPr lang="en-US" dirty="0" smtClean="0"/>
              <a:t>It examines a number of areas including the </a:t>
            </a:r>
            <a:r>
              <a:rPr lang="en-US" b="1" dirty="0" smtClean="0"/>
              <a:t>environment</a:t>
            </a:r>
            <a:r>
              <a:rPr lang="en-US" dirty="0" smtClean="0"/>
              <a:t>- gathering information about sensory inputs and social demands and how those may or may not fit the individual. The </a:t>
            </a:r>
            <a:r>
              <a:rPr lang="en-US" b="1" dirty="0" smtClean="0"/>
              <a:t>people- </a:t>
            </a:r>
            <a:r>
              <a:rPr lang="en-US" dirty="0" smtClean="0"/>
              <a:t>styles of interacting, attitudes and educating others. </a:t>
            </a:r>
            <a:r>
              <a:rPr lang="en-US" b="1" dirty="0" smtClean="0"/>
              <a:t>Physical demands</a:t>
            </a:r>
            <a:r>
              <a:rPr lang="en-US" dirty="0" smtClean="0"/>
              <a:t>- standing and lifting, </a:t>
            </a:r>
            <a:r>
              <a:rPr lang="en-US" b="1" dirty="0" smtClean="0"/>
              <a:t>Pacing- </a:t>
            </a:r>
            <a:r>
              <a:rPr lang="en-US" dirty="0" smtClean="0"/>
              <a:t>individualized vs group work, timelines and speed, </a:t>
            </a:r>
            <a:r>
              <a:rPr lang="en-US" b="1" dirty="0" smtClean="0"/>
              <a:t>Work hours-</a:t>
            </a:r>
            <a:r>
              <a:rPr lang="en-US" dirty="0" smtClean="0"/>
              <a:t> morning vs later afternoon optimization. Weekend work? Some brains follow categorization of work week M-F and weekend Sa-Su with no work allowed.</a:t>
            </a:r>
            <a:endParaRPr lang="en-US" b="1" dirty="0" smtClean="0"/>
          </a:p>
          <a:p>
            <a:endParaRPr lang="en-US" dirty="0"/>
          </a:p>
          <a:p>
            <a:r>
              <a:rPr lang="en-US" dirty="0" smtClean="0"/>
              <a:t>It then allows for guidance on necessary accommodations. For example, some accommodations we have provided for autistics in my research office include allowing head phones to be worn, using dividers between desks, providing all tasks with written protocols, directing point person to speak to for each assigned task, designated participation in workgroups and social work events (like parties). We purposely acknowledge disability awareness months with informational signs and treats with notes to educate the full research office. We use neurodiversity posted signage year round in break rooms and waiting areas. </a:t>
            </a:r>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8</a:t>
            </a:fld>
            <a:endParaRPr lang="en-US"/>
          </a:p>
        </p:txBody>
      </p:sp>
    </p:spTree>
    <p:extLst>
      <p:ext uri="{BB962C8B-B14F-4D97-AF65-F5344CB8AC3E}">
        <p14:creationId xmlns:p14="http://schemas.microsoft.com/office/powerpoint/2010/main" val="6263234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286580"/>
            <a:ext cx="5486400" cy="3714420"/>
          </a:xfrm>
        </p:spPr>
        <p:txBody>
          <a:bodyPr/>
          <a:lstStyle/>
          <a:p>
            <a:r>
              <a:rPr lang="en-US" dirty="0" smtClean="0"/>
              <a:t>Along with the recommended person centered planning process and circles of support processes there are other recommendations for IPEs with autistic consumers.</a:t>
            </a:r>
          </a:p>
          <a:p>
            <a:r>
              <a:rPr lang="en-US" b="1" dirty="0" smtClean="0"/>
              <a:t>1</a:t>
            </a:r>
            <a:r>
              <a:rPr lang="en-US" b="1" baseline="30000" dirty="0" smtClean="0"/>
              <a:t>st</a:t>
            </a:r>
            <a:r>
              <a:rPr lang="en-US" dirty="0" smtClean="0"/>
              <a:t>- Support person involvement can be critical. Individuals with ASD may not think to invite family member or friend so directly asking them to do so can be helpful. As stated earlier this person can sometimes act as a “translator” for lack of better words and provide information regarding the individuals understanding and comfort level during the process.</a:t>
            </a:r>
          </a:p>
          <a:p>
            <a:r>
              <a:rPr lang="en-US" b="1" dirty="0" smtClean="0"/>
              <a:t>2</a:t>
            </a:r>
            <a:r>
              <a:rPr lang="en-US" b="1" baseline="30000" dirty="0" smtClean="0"/>
              <a:t>nd</a:t>
            </a:r>
            <a:r>
              <a:rPr lang="en-US" b="1" dirty="0" smtClean="0"/>
              <a:t>- </a:t>
            </a:r>
            <a:r>
              <a:rPr lang="en-US" dirty="0" smtClean="0"/>
              <a:t>Remember to incorporate all of the same accommodations that were used in assessments into these IPE meetings. Attend to sensory sensitivities, processing speed, input preferences (auditory, visual) etc.</a:t>
            </a:r>
          </a:p>
          <a:p>
            <a:r>
              <a:rPr lang="en-US" b="1" dirty="0" smtClean="0"/>
              <a:t>3</a:t>
            </a:r>
            <a:r>
              <a:rPr lang="en-US" b="1" baseline="30000" dirty="0" smtClean="0"/>
              <a:t>rd</a:t>
            </a:r>
            <a:r>
              <a:rPr lang="en-US" b="1" dirty="0" smtClean="0"/>
              <a:t>- </a:t>
            </a:r>
            <a:r>
              <a:rPr lang="en-US" dirty="0" smtClean="0"/>
              <a:t>Provide choices. Sometimes this means using multiple choice option formats rather than open-ended responses. </a:t>
            </a:r>
          </a:p>
          <a:p>
            <a:r>
              <a:rPr lang="en-US" b="1" dirty="0" smtClean="0"/>
              <a:t>4</a:t>
            </a:r>
            <a:r>
              <a:rPr lang="en-US" b="1" baseline="30000" dirty="0" smtClean="0"/>
              <a:t>th</a:t>
            </a:r>
            <a:r>
              <a:rPr lang="en-US" b="1" dirty="0" smtClean="0"/>
              <a:t>- </a:t>
            </a:r>
            <a:r>
              <a:rPr lang="en-US" dirty="0" smtClean="0"/>
              <a:t>Double check for comprehension. Ask for information to be explained back to you.</a:t>
            </a:r>
          </a:p>
          <a:p>
            <a:r>
              <a:rPr lang="en-US" b="1" dirty="0" smtClean="0"/>
              <a:t>5</a:t>
            </a:r>
            <a:r>
              <a:rPr lang="en-US" b="1" baseline="30000" dirty="0" smtClean="0"/>
              <a:t>th</a:t>
            </a:r>
            <a:r>
              <a:rPr lang="en-US" b="1" dirty="0" smtClean="0"/>
              <a:t>- </a:t>
            </a:r>
            <a:r>
              <a:rPr lang="en-US" dirty="0" smtClean="0"/>
              <a:t>Attend to your own preconceived notions of “soft skills” and be careful not to misinterpret </a:t>
            </a:r>
            <a:r>
              <a:rPr lang="en-US" dirty="0" err="1" smtClean="0"/>
              <a:t>verbals</a:t>
            </a:r>
            <a:r>
              <a:rPr lang="en-US" dirty="0"/>
              <a:t> </a:t>
            </a:r>
            <a:r>
              <a:rPr lang="en-US" dirty="0" smtClean="0"/>
              <a:t>and non-</a:t>
            </a:r>
            <a:r>
              <a:rPr lang="en-US" dirty="0" err="1" smtClean="0"/>
              <a:t>verbals</a:t>
            </a:r>
            <a:r>
              <a:rPr lang="en-US" dirty="0" smtClean="0"/>
              <a:t> that are expressed. Ask for the individuals thoughts, feelings and intentions and ASSUME NOTHING.</a:t>
            </a:r>
            <a:endParaRPr lang="en-US" b="1" dirty="0" smtClean="0"/>
          </a:p>
          <a:p>
            <a:r>
              <a:rPr lang="en-US" b="1" dirty="0" smtClean="0"/>
              <a:t>6</a:t>
            </a:r>
            <a:r>
              <a:rPr lang="en-US" b="1" baseline="30000" dirty="0" smtClean="0"/>
              <a:t>th</a:t>
            </a:r>
            <a:r>
              <a:rPr lang="en-US" dirty="0" smtClean="0"/>
              <a:t>- Work </a:t>
            </a:r>
            <a:r>
              <a:rPr lang="en-US" dirty="0"/>
              <a:t>Exploration, in which individuals explore different occupations with the help of a specialist hired by VR, and Work Adjustment Training (WAT), in which individuals work at a specific site in order to develop positive work </a:t>
            </a:r>
            <a:r>
              <a:rPr lang="en-US" dirty="0" smtClean="0"/>
              <a:t>habits</a:t>
            </a:r>
            <a:r>
              <a:rPr lang="en-US" dirty="0"/>
              <a:t> </a:t>
            </a:r>
            <a:r>
              <a:rPr lang="en-US" dirty="0" smtClean="0"/>
              <a:t>is useful for this population at any age; not just Transition. These are often included in TAY with Pre-employment transition services, however, many adults with autism might have missed these opportunities (as it is relatively new) and have not had a chance to explore job interests. Only participated in directed work (like work enclaves, day programs tec.)</a:t>
            </a:r>
            <a:endParaRPr lang="en-US" dirty="0"/>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9</a:t>
            </a:fld>
            <a:endParaRPr lang="en-US"/>
          </a:p>
        </p:txBody>
      </p:sp>
    </p:spTree>
    <p:extLst>
      <p:ext uri="{BB962C8B-B14F-4D97-AF65-F5344CB8AC3E}">
        <p14:creationId xmlns:p14="http://schemas.microsoft.com/office/powerpoint/2010/main" val="35531574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7/1/2020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7/1/2020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9A3335-6331-4872-A8B7-ECD55539F4D0}" type="datetimeFigureOut">
              <a:rPr lang="en-US" smtClean="0"/>
              <a:t>7/1/2020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9A3335-6331-4872-A8B7-ECD55539F4D0}" type="datetimeFigureOut">
              <a:rPr lang="en-US" smtClean="0"/>
              <a:t>7/1/2020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9A3335-6331-4872-A8B7-ECD55539F4D0}" type="datetimeFigureOut">
              <a:rPr lang="en-US" smtClean="0"/>
              <a:t>7/1/2020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dirty="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rgbClr val="034680"/>
                </a:solidFill>
              </a:defRPr>
            </a:lvl1pPr>
          </a:lstStyle>
          <a:p>
            <a:r>
              <a:rPr lang="en-US" dirty="0"/>
              <a:t>Click to edit Master title style</a:t>
            </a:r>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solidFill>
                  <a:srgbClr val="377BB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dirty="0"/>
              <a:t>Click icon to add picture</a:t>
            </a:r>
          </a:p>
        </p:txBody>
      </p:sp>
      <p:sp>
        <p:nvSpPr>
          <p:cNvPr id="16" name="Instructional Text"/>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sz="1200" b="1" i="1">
                <a:latin typeface="Arial" pitchFamily="34" charset="0"/>
                <a:cs typeface="Arial" pitchFamily="34" charset="0"/>
              </a:rPr>
              <a:t>NOTE:</a:t>
            </a:r>
          </a:p>
          <a:p>
            <a:r>
              <a:rPr sz="1200" i="1">
                <a:latin typeface="Arial" pitchFamily="34" charset="0"/>
                <a:cs typeface="Arial" pitchFamily="34" charset="0"/>
              </a:rPr>
              <a:t>To change the  image on this slide, select the picture and delete it. Then click the Pictures icon in the placeholder to insert your own image.</a:t>
            </a: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rgbClr val="034680"/>
                </a:solidFill>
              </a:defRPr>
            </a:lvl1pPr>
          </a:lstStyle>
          <a:p>
            <a:r>
              <a:rPr lang="en-US" dirty="0"/>
              <a:t>Click to edit Master title style</a:t>
            </a:r>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rgbClr val="377BB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79A3335-6331-4872-A8B7-ECD55539F4D0}" type="datetimeFigureOut">
              <a:rPr lang="en-US" smtClean="0"/>
              <a:t>7/1/2020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a:t>Click to edit Master title style</a:t>
            </a:r>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7/1/2020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9A3335-6331-4872-A8B7-ECD55539F4D0}" type="datetimeFigureOut">
              <a:rPr lang="en-US" smtClean="0"/>
              <a:t>7/1/2020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7/1/2020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7/1/2020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7/1/2020</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pic>
        <p:nvPicPr>
          <p:cNvPr id="13" name="Picture 12"/>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Clr>
          <a:srgbClr val="080808"/>
        </a:buClr>
        <a:buFont typeface="Arial" panose="020B0604020202020204" pitchFamily="34" charset="0"/>
        <a:buChar char="•"/>
        <a:defRPr sz="2400" kern="1200">
          <a:solidFill>
            <a:srgbClr val="034680"/>
          </a:solidFill>
          <a:latin typeface="Arial" panose="020B0604020202020204" pitchFamily="34" charset="0"/>
          <a:ea typeface="+mn-ea"/>
          <a:cs typeface="Arial" panose="020B0604020202020204" pitchFamily="34" charset="0"/>
        </a:defRPr>
      </a:lvl1pPr>
      <a:lvl2pPr marL="548640" indent="-228600" algn="l" defTabSz="914400" rtl="0" eaLnBrk="1" latinLnBrk="0" hangingPunct="1">
        <a:lnSpc>
          <a:spcPct val="90000"/>
        </a:lnSpc>
        <a:spcBef>
          <a:spcPts val="1000"/>
        </a:spcBef>
        <a:buClr>
          <a:srgbClr val="080808"/>
        </a:buClr>
        <a:buFont typeface="Arial" panose="020B0604020202020204" pitchFamily="34" charset="0"/>
        <a:buChar char="•"/>
        <a:defRPr sz="2000" kern="1200">
          <a:solidFill>
            <a:srgbClr val="377BBB"/>
          </a:solidFill>
          <a:latin typeface="Arial" panose="020B0604020202020204" pitchFamily="34" charset="0"/>
          <a:ea typeface="+mn-ea"/>
          <a:cs typeface="Arial" panose="020B0604020202020204" pitchFamily="34" charset="0"/>
        </a:defRPr>
      </a:lvl2pPr>
      <a:lvl3pPr marL="822960" indent="-228600" algn="l" defTabSz="914400" rtl="0" eaLnBrk="1" latinLnBrk="0" hangingPunct="1">
        <a:lnSpc>
          <a:spcPct val="90000"/>
        </a:lnSpc>
        <a:spcBef>
          <a:spcPts val="800"/>
        </a:spcBef>
        <a:buClr>
          <a:srgbClr val="080808"/>
        </a:buClr>
        <a:buFont typeface="Arial" panose="020B0604020202020204" pitchFamily="34" charset="0"/>
        <a:buChar char="•"/>
        <a:defRPr sz="1800" kern="1200">
          <a:solidFill>
            <a:srgbClr val="377BBB"/>
          </a:solidFill>
          <a:latin typeface="Arial" panose="020B0604020202020204" pitchFamily="34" charset="0"/>
          <a:ea typeface="+mn-ea"/>
          <a:cs typeface="Arial" panose="020B0604020202020204" pitchFamily="34" charset="0"/>
        </a:defRPr>
      </a:lvl3pPr>
      <a:lvl4pPr marL="1097280" indent="-228600" algn="l" defTabSz="914400" rtl="0" eaLnBrk="1" latinLnBrk="0" hangingPunct="1">
        <a:lnSpc>
          <a:spcPct val="90000"/>
        </a:lnSpc>
        <a:spcBef>
          <a:spcPts val="800"/>
        </a:spcBef>
        <a:buClr>
          <a:srgbClr val="080808"/>
        </a:buClr>
        <a:buFont typeface="Arial" panose="020B0604020202020204" pitchFamily="34" charset="0"/>
        <a:buChar char="•"/>
        <a:defRPr sz="1600" kern="1200">
          <a:solidFill>
            <a:srgbClr val="377BBB"/>
          </a:solidFill>
          <a:latin typeface="Arial" panose="020B0604020202020204" pitchFamily="34" charset="0"/>
          <a:ea typeface="+mn-ea"/>
          <a:cs typeface="Arial" panose="020B0604020202020204" pitchFamily="34" charset="0"/>
        </a:defRPr>
      </a:lvl4pPr>
      <a:lvl5pPr marL="1325880" indent="-228600" algn="l" defTabSz="914400" rtl="0" eaLnBrk="1" latinLnBrk="0" hangingPunct="1">
        <a:lnSpc>
          <a:spcPct val="90000"/>
        </a:lnSpc>
        <a:spcBef>
          <a:spcPts val="800"/>
        </a:spcBef>
        <a:buClr>
          <a:srgbClr val="080808"/>
        </a:buClr>
        <a:buFont typeface="Arial" panose="020B0604020202020204" pitchFamily="34" charset="0"/>
        <a:buChar char="•"/>
        <a:defRPr sz="1600" kern="1200">
          <a:solidFill>
            <a:srgbClr val="377BBB"/>
          </a:solidFill>
          <a:latin typeface="Arial" panose="020B0604020202020204" pitchFamily="34" charset="0"/>
          <a:ea typeface="+mn-ea"/>
          <a:cs typeface="Arial" panose="020B060402020202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www.crporegon.org/Page/283#Appendix%203.6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rporegon.org/Page/283#Appendix%203.6C"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intac-website-bfiles.s3-us-west-2.amazonaws.com/bfiles-t03/9998-id200301/id200301.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wintac-website-bfiles.s3-us-west-2.amazonaws.com/bfiles-t03/9997-id200302/id200302.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vcuautismcenter.org/documents/finalcommunityassessment711141.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rporegon.org/Page/283#Appendix%203.6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9779" y="1204856"/>
            <a:ext cx="5496262" cy="3229048"/>
          </a:xfrm>
        </p:spPr>
        <p:txBody>
          <a:bodyPr>
            <a:normAutofit fontScale="90000"/>
          </a:bodyPr>
          <a:lstStyle/>
          <a:p>
            <a:pPr lvl="0" algn="ctr"/>
            <a:r>
              <a:rPr lang="en-US" dirty="0"/>
              <a:t>Tailoring </a:t>
            </a:r>
            <a:r>
              <a:rPr lang="en-US" dirty="0" smtClean="0"/>
              <a:t>Assessments </a:t>
            </a:r>
            <a:r>
              <a:rPr lang="en-US" dirty="0"/>
              <a:t>and Individualized Plan for Employment (IPE) </a:t>
            </a:r>
            <a:r>
              <a:rPr lang="en-US" dirty="0" smtClean="0"/>
              <a:t>Process </a:t>
            </a:r>
            <a:r>
              <a:rPr lang="en-US" dirty="0"/>
              <a:t>for Consumers with Autism</a:t>
            </a:r>
            <a:br>
              <a:rPr lang="en-US" dirty="0"/>
            </a:br>
            <a:endParaRPr lang="en-US" dirty="0"/>
          </a:p>
        </p:txBody>
      </p:sp>
      <p:sp>
        <p:nvSpPr>
          <p:cNvPr id="3" name="Subtitle 2"/>
          <p:cNvSpPr>
            <a:spLocks noGrp="1"/>
          </p:cNvSpPr>
          <p:nvPr>
            <p:ph type="subTitle" idx="1"/>
          </p:nvPr>
        </p:nvSpPr>
        <p:spPr>
          <a:xfrm>
            <a:off x="1295401" y="4296103"/>
            <a:ext cx="5120640" cy="1876097"/>
          </a:xfrm>
        </p:spPr>
        <p:txBody>
          <a:bodyPr>
            <a:normAutofit fontScale="62500" lnSpcReduction="20000"/>
          </a:bodyPr>
          <a:lstStyle/>
          <a:p>
            <a:r>
              <a:rPr lang="en-US" sz="3200" b="1" dirty="0" smtClean="0"/>
              <a:t>Mary J. Baker-Ericzen, PhD</a:t>
            </a:r>
          </a:p>
          <a:p>
            <a:r>
              <a:rPr lang="en-US" dirty="0" smtClean="0"/>
              <a:t>Research Scientist</a:t>
            </a:r>
          </a:p>
          <a:p>
            <a:r>
              <a:rPr lang="en-US" dirty="0" smtClean="0"/>
              <a:t>WINTAC</a:t>
            </a:r>
          </a:p>
          <a:p>
            <a:r>
              <a:rPr lang="en-US" dirty="0" smtClean="0"/>
              <a:t>Interwork Institute</a:t>
            </a:r>
          </a:p>
          <a:p>
            <a:r>
              <a:rPr lang="en-US" dirty="0" smtClean="0"/>
              <a:t>San Diego State University</a:t>
            </a:r>
            <a:endParaRPr lang="en-US" dirty="0"/>
          </a:p>
        </p:txBody>
      </p:sp>
      <p:pic>
        <p:nvPicPr>
          <p:cNvPr id="6" name="Picture Placeholder 5" descr="The picture on this slide shows side and back view of two people that appear to be going to their employment. One female person is walking and one male person is self wheeling a wheelchair." title="Image on slide"/>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27491" r="27491"/>
          <a:stretch>
            <a:fillRect/>
          </a:stretch>
        </p:blipFill>
        <p:spPr>
          <a:xfrm>
            <a:off x="6743703" y="-1366151"/>
            <a:ext cx="5448297" cy="6858000"/>
          </a:xfrm>
        </p:spPr>
      </p:pic>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Services and Supports to Consider</a:t>
            </a:r>
            <a:endParaRPr lang="en-US" dirty="0"/>
          </a:p>
        </p:txBody>
      </p:sp>
      <p:sp>
        <p:nvSpPr>
          <p:cNvPr id="3" name="Content Placeholder 2"/>
          <p:cNvSpPr>
            <a:spLocks noGrp="1"/>
          </p:cNvSpPr>
          <p:nvPr>
            <p:ph idx="1"/>
          </p:nvPr>
        </p:nvSpPr>
        <p:spPr>
          <a:xfrm>
            <a:off x="244365" y="1828799"/>
            <a:ext cx="11611303" cy="4871545"/>
          </a:xfrm>
        </p:spPr>
        <p:txBody>
          <a:bodyPr>
            <a:normAutofit/>
          </a:bodyPr>
          <a:lstStyle/>
          <a:p>
            <a:r>
              <a:rPr lang="en-US" dirty="0"/>
              <a:t>Functional Behavior Assessment, Positive Behavior </a:t>
            </a:r>
            <a:r>
              <a:rPr lang="en-US" dirty="0" smtClean="0"/>
              <a:t>Supports</a:t>
            </a:r>
          </a:p>
          <a:p>
            <a:r>
              <a:rPr lang="en-US" dirty="0"/>
              <a:t>Job club/social skills regular group meetings. Use of email support groups, web </a:t>
            </a:r>
            <a:r>
              <a:rPr lang="en-US" dirty="0" smtClean="0"/>
              <a:t>sites</a:t>
            </a:r>
          </a:p>
          <a:p>
            <a:r>
              <a:rPr lang="en-US" dirty="0"/>
              <a:t>Direct instruction </a:t>
            </a:r>
            <a:r>
              <a:rPr lang="en-US" dirty="0" smtClean="0"/>
              <a:t>through </a:t>
            </a:r>
            <a:r>
              <a:rPr lang="en-US" dirty="0"/>
              <a:t>classes with practice role play and rehearsal for difficult situations</a:t>
            </a:r>
            <a:r>
              <a:rPr lang="en-US" dirty="0" smtClean="0"/>
              <a:t>.</a:t>
            </a:r>
          </a:p>
          <a:p>
            <a:r>
              <a:rPr lang="en-US" dirty="0" smtClean="0"/>
              <a:t>Frequent </a:t>
            </a:r>
            <a:r>
              <a:rPr lang="en-US" dirty="0"/>
              <a:t>feedback on performance and recognition/reward for good work </a:t>
            </a:r>
            <a:r>
              <a:rPr lang="en-US" dirty="0" smtClean="0"/>
              <a:t>performance</a:t>
            </a:r>
          </a:p>
          <a:p>
            <a:r>
              <a:rPr lang="en-US" dirty="0" smtClean="0"/>
              <a:t>Use </a:t>
            </a:r>
            <a:r>
              <a:rPr lang="en-US" dirty="0"/>
              <a:t>of organizers and </a:t>
            </a:r>
            <a:r>
              <a:rPr lang="en-US" dirty="0" smtClean="0"/>
              <a:t>graphics</a:t>
            </a:r>
          </a:p>
          <a:p>
            <a:r>
              <a:rPr lang="en-US" dirty="0"/>
              <a:t>Job coach acts as social interpreter and develops natural supports with coworkers to do same</a:t>
            </a:r>
          </a:p>
        </p:txBody>
      </p:sp>
      <p:sp>
        <p:nvSpPr>
          <p:cNvPr id="4" name="TextBox 3" descr="This is a citation that reads Contributions from the Columbia Regional Program Ausitm Spectrum Disorder Guide Transition Toolkit Unit 3.6.  Link is https://www.crporegon.org/Page/283#Appendix%203.6C" title="Citation"/>
          <p:cNvSpPr txBox="1"/>
          <p:nvPr/>
        </p:nvSpPr>
        <p:spPr>
          <a:xfrm>
            <a:off x="2538249" y="6132813"/>
            <a:ext cx="9451427" cy="646331"/>
          </a:xfrm>
          <a:prstGeom prst="rect">
            <a:avLst/>
          </a:prstGeom>
          <a:noFill/>
        </p:spPr>
        <p:txBody>
          <a:bodyPr wrap="square" rtlCol="0">
            <a:spAutoFit/>
          </a:bodyPr>
          <a:lstStyle/>
          <a:p>
            <a:r>
              <a:rPr lang="en-US" dirty="0" smtClean="0"/>
              <a:t>Contributions from the Columbia Regional Program Autism Spectrum Disorder Guide Transition Toolkit Unit 3.6   </a:t>
            </a:r>
            <a:r>
              <a:rPr lang="en-US" dirty="0">
                <a:hlinkClick r:id="rId3"/>
              </a:rPr>
              <a:t>https://www.crporegon.org/Page/283#Appendix%203.6C</a:t>
            </a:r>
            <a:endParaRPr lang="en-US" dirty="0"/>
          </a:p>
        </p:txBody>
      </p:sp>
    </p:spTree>
    <p:extLst>
      <p:ext uri="{BB962C8B-B14F-4D97-AF65-F5344CB8AC3E}">
        <p14:creationId xmlns:p14="http://schemas.microsoft.com/office/powerpoint/2010/main" val="3522408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Services and Supports to </a:t>
            </a:r>
            <a:r>
              <a:rPr lang="en-US" dirty="0" smtClean="0"/>
              <a:t>Consider- continued</a:t>
            </a:r>
            <a:endParaRPr lang="en-US" dirty="0"/>
          </a:p>
        </p:txBody>
      </p:sp>
      <p:sp>
        <p:nvSpPr>
          <p:cNvPr id="3" name="Content Placeholder 2"/>
          <p:cNvSpPr>
            <a:spLocks noGrp="1"/>
          </p:cNvSpPr>
          <p:nvPr>
            <p:ph idx="1"/>
          </p:nvPr>
        </p:nvSpPr>
        <p:spPr>
          <a:xfrm>
            <a:off x="323849" y="1828800"/>
            <a:ext cx="11572875" cy="4343400"/>
          </a:xfrm>
        </p:spPr>
        <p:txBody>
          <a:bodyPr/>
          <a:lstStyle/>
          <a:p>
            <a:r>
              <a:rPr lang="en-US" dirty="0"/>
              <a:t>Clear verbal </a:t>
            </a:r>
            <a:r>
              <a:rPr lang="en-US" dirty="0" smtClean="0"/>
              <a:t>and written descriptions </a:t>
            </a:r>
            <a:r>
              <a:rPr lang="en-US" dirty="0"/>
              <a:t>of job duties, rules, breaks, expectations ahead of time. </a:t>
            </a:r>
            <a:endParaRPr lang="en-US" dirty="0" smtClean="0"/>
          </a:p>
          <a:p>
            <a:r>
              <a:rPr lang="en-US" dirty="0"/>
              <a:t>Use concrete </a:t>
            </a:r>
            <a:r>
              <a:rPr lang="en-US" dirty="0" smtClean="0"/>
              <a:t>language and check for comprehension</a:t>
            </a:r>
          </a:p>
          <a:p>
            <a:r>
              <a:rPr lang="en-US" dirty="0" smtClean="0"/>
              <a:t>Advanced notice of changes (schedule, tasks, position etc.)</a:t>
            </a:r>
          </a:p>
          <a:p>
            <a:r>
              <a:rPr lang="en-US" dirty="0"/>
              <a:t>Provide consistent, structured work </a:t>
            </a:r>
            <a:r>
              <a:rPr lang="en-US" dirty="0" smtClean="0"/>
              <a:t>environment</a:t>
            </a:r>
            <a:endParaRPr lang="en-US" dirty="0"/>
          </a:p>
          <a:p>
            <a:r>
              <a:rPr lang="en-US" dirty="0"/>
              <a:t>Address </a:t>
            </a:r>
            <a:r>
              <a:rPr lang="en-US" dirty="0" smtClean="0"/>
              <a:t>Hidden Curriculum, “The </a:t>
            </a:r>
            <a:r>
              <a:rPr lang="en-US" dirty="0"/>
              <a:t>Social Context of </a:t>
            </a:r>
            <a:r>
              <a:rPr lang="en-US" dirty="0" smtClean="0"/>
              <a:t>Work”</a:t>
            </a:r>
          </a:p>
          <a:p>
            <a:r>
              <a:rPr lang="en-US" dirty="0" smtClean="0"/>
              <a:t>Employment site education</a:t>
            </a:r>
            <a:endParaRPr lang="en-US" dirty="0"/>
          </a:p>
        </p:txBody>
      </p:sp>
      <p:sp>
        <p:nvSpPr>
          <p:cNvPr id="4" name="TextBox 3" descr="This is a citation that reads Contributions form the Columbia REgional Program Autism Spectrum Disorder Guide Transition Toolkit Unit 3.6.  Link is https://www.crporegon.org/Page/283#Appendix%203.6C" title="Citation"/>
          <p:cNvSpPr txBox="1"/>
          <p:nvPr/>
        </p:nvSpPr>
        <p:spPr>
          <a:xfrm>
            <a:off x="2538249" y="6132813"/>
            <a:ext cx="9451427" cy="646331"/>
          </a:xfrm>
          <a:prstGeom prst="rect">
            <a:avLst/>
          </a:prstGeom>
          <a:noFill/>
        </p:spPr>
        <p:txBody>
          <a:bodyPr wrap="square" rtlCol="0">
            <a:spAutoFit/>
          </a:bodyPr>
          <a:lstStyle/>
          <a:p>
            <a:r>
              <a:rPr lang="en-US" dirty="0" smtClean="0"/>
              <a:t>Contributions from the Columbia Regional Program Autism Spectrum Disorder Guide Transition Toolkit Unit 3.6   </a:t>
            </a:r>
            <a:r>
              <a:rPr lang="en-US" dirty="0">
                <a:hlinkClick r:id="rId3"/>
              </a:rPr>
              <a:t>https://www.crporegon.org/Page/283#Appendix%203.6C</a:t>
            </a:r>
            <a:endParaRPr lang="en-US" dirty="0"/>
          </a:p>
        </p:txBody>
      </p:sp>
    </p:spTree>
    <p:extLst>
      <p:ext uri="{BB962C8B-B14F-4D97-AF65-F5344CB8AC3E}">
        <p14:creationId xmlns:p14="http://schemas.microsoft.com/office/powerpoint/2010/main" val="1000213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Creativity within Individualized Plan for Employment</a:t>
            </a:r>
            <a:endParaRPr lang="en-US" dirty="0"/>
          </a:p>
        </p:txBody>
      </p:sp>
      <p:sp>
        <p:nvSpPr>
          <p:cNvPr id="3" name="Content Placeholder 2"/>
          <p:cNvSpPr>
            <a:spLocks noGrp="1"/>
          </p:cNvSpPr>
          <p:nvPr>
            <p:ph idx="1"/>
          </p:nvPr>
        </p:nvSpPr>
        <p:spPr>
          <a:xfrm>
            <a:off x="220717" y="1592317"/>
            <a:ext cx="11713780" cy="5131676"/>
          </a:xfrm>
        </p:spPr>
        <p:txBody>
          <a:bodyPr>
            <a:normAutofit lnSpcReduction="10000"/>
          </a:bodyPr>
          <a:lstStyle/>
          <a:p>
            <a:pPr marL="0" indent="0">
              <a:buNone/>
            </a:pPr>
            <a:r>
              <a:rPr lang="en-US" dirty="0" smtClean="0"/>
              <a:t>Person-Centered Planning……AND…..</a:t>
            </a:r>
          </a:p>
          <a:p>
            <a:r>
              <a:rPr lang="en-US" dirty="0" smtClean="0"/>
              <a:t>Job Carving</a:t>
            </a:r>
          </a:p>
          <a:p>
            <a:r>
              <a:rPr lang="en-US" dirty="0" smtClean="0"/>
              <a:t>Job Restructuring</a:t>
            </a:r>
          </a:p>
          <a:p>
            <a:r>
              <a:rPr lang="en-US" dirty="0" smtClean="0"/>
              <a:t>Job Creation</a:t>
            </a:r>
          </a:p>
          <a:p>
            <a:endParaRPr lang="en-US" dirty="0"/>
          </a:p>
          <a:p>
            <a:r>
              <a:rPr lang="en-US" dirty="0" smtClean="0"/>
              <a:t>Job Training</a:t>
            </a:r>
          </a:p>
          <a:p>
            <a:r>
              <a:rPr lang="en-US" dirty="0" smtClean="0"/>
              <a:t>Job Experiences</a:t>
            </a:r>
          </a:p>
          <a:p>
            <a:r>
              <a:rPr lang="en-US" dirty="0" smtClean="0"/>
              <a:t>Soft Skills Development</a:t>
            </a:r>
          </a:p>
          <a:p>
            <a:endParaRPr lang="en-US" dirty="0"/>
          </a:p>
          <a:p>
            <a:r>
              <a:rPr lang="en-US" dirty="0" smtClean="0"/>
              <a:t>Format of Information, Reports and Resume</a:t>
            </a:r>
          </a:p>
          <a:p>
            <a:endParaRPr lang="en-US" dirty="0"/>
          </a:p>
        </p:txBody>
      </p:sp>
    </p:spTree>
    <p:extLst>
      <p:ext uri="{BB962C8B-B14F-4D97-AF65-F5344CB8AC3E}">
        <p14:creationId xmlns:p14="http://schemas.microsoft.com/office/powerpoint/2010/main" val="1814928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Resume/Portfolio</a:t>
            </a:r>
            <a:endParaRPr lang="en-US" dirty="0"/>
          </a:p>
        </p:txBody>
      </p:sp>
      <p:sp>
        <p:nvSpPr>
          <p:cNvPr id="3" name="Content Placeholder 2"/>
          <p:cNvSpPr>
            <a:spLocks noGrp="1"/>
          </p:cNvSpPr>
          <p:nvPr>
            <p:ph idx="1"/>
          </p:nvPr>
        </p:nvSpPr>
        <p:spPr>
          <a:xfrm>
            <a:off x="352425" y="1600200"/>
            <a:ext cx="11506200" cy="5029200"/>
          </a:xfrm>
        </p:spPr>
        <p:txBody>
          <a:bodyPr>
            <a:normAutofit lnSpcReduction="10000"/>
          </a:bodyPr>
          <a:lstStyle/>
          <a:p>
            <a:r>
              <a:rPr lang="en-US" dirty="0"/>
              <a:t>I</a:t>
            </a:r>
            <a:r>
              <a:rPr lang="en-US" dirty="0" smtClean="0"/>
              <a:t>nclude video or photos of person’s skills in action</a:t>
            </a:r>
          </a:p>
          <a:p>
            <a:r>
              <a:rPr lang="en-US" dirty="0" smtClean="0"/>
              <a:t>Provide work samples</a:t>
            </a:r>
          </a:p>
          <a:p>
            <a:endParaRPr lang="en-US" dirty="0"/>
          </a:p>
          <a:p>
            <a:pPr marL="0" indent="0">
              <a:lnSpc>
                <a:spcPct val="100000"/>
              </a:lnSpc>
              <a:spcBef>
                <a:spcPts val="0"/>
              </a:spcBef>
              <a:buNone/>
            </a:pPr>
            <a:r>
              <a:rPr lang="en-US" dirty="0" smtClean="0"/>
              <a:t>Dr. Temple Grandin’s states: “</a:t>
            </a:r>
            <a:r>
              <a:rPr lang="en-US" b="1" dirty="0" smtClean="0"/>
              <a:t>I learned that, to be successful, I had to show samples of my work to potential employers instead of selling myself. A good portfolio, in addition to a resume, can help you get many types of jobs.”</a:t>
            </a:r>
            <a:endParaRPr lang="en-US" dirty="0" smtClean="0"/>
          </a:p>
          <a:p>
            <a:pPr marL="0" indent="0">
              <a:lnSpc>
                <a:spcPct val="100000"/>
              </a:lnSpc>
              <a:spcBef>
                <a:spcPts val="0"/>
              </a:spcBef>
              <a:buNone/>
            </a:pPr>
            <a:r>
              <a:rPr lang="en-US" i="1" dirty="0" smtClean="0"/>
              <a:t>She is a highly prolific writer of both personal account books as an individual with autism but she also writes many books teaching how to work with individuals on the spectrum and technical books in her field of animal science (which she received her doctorate).</a:t>
            </a:r>
          </a:p>
          <a:p>
            <a:pPr marL="0" indent="0">
              <a:buNone/>
            </a:pPr>
            <a:endParaRPr lang="en-US" sz="1300" dirty="0" smtClean="0"/>
          </a:p>
          <a:p>
            <a:pPr marL="0" indent="0">
              <a:buNone/>
            </a:pPr>
            <a:r>
              <a:rPr lang="en-US" sz="1300" dirty="0" smtClean="0"/>
              <a:t>Forward written by Temple Grandin, PhD in book titled </a:t>
            </a:r>
            <a:r>
              <a:rPr lang="en-US" sz="1300" i="1" dirty="0" smtClean="0"/>
              <a:t>Asperger’s On the Job: Must-have Advise for People with Asperger’s or High Functioning Autism and Their Employers, Educators and Advocates</a:t>
            </a:r>
            <a:r>
              <a:rPr lang="en-US" sz="1300" dirty="0" smtClean="0"/>
              <a:t> by Rudy Simone</a:t>
            </a:r>
          </a:p>
          <a:p>
            <a:endParaRPr lang="en-US" dirty="0"/>
          </a:p>
        </p:txBody>
      </p:sp>
    </p:spTree>
    <p:extLst>
      <p:ext uri="{BB962C8B-B14F-4D97-AF65-F5344CB8AC3E}">
        <p14:creationId xmlns:p14="http://schemas.microsoft.com/office/powerpoint/2010/main" val="1782243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Customized Employment Models</a:t>
            </a:r>
            <a:endParaRPr lang="en-US" dirty="0"/>
          </a:p>
        </p:txBody>
      </p:sp>
      <p:sp>
        <p:nvSpPr>
          <p:cNvPr id="3" name="Content Placeholder 2"/>
          <p:cNvSpPr>
            <a:spLocks noGrp="1"/>
          </p:cNvSpPr>
          <p:nvPr>
            <p:ph idx="1"/>
          </p:nvPr>
        </p:nvSpPr>
        <p:spPr>
          <a:xfrm>
            <a:off x="295275" y="1828799"/>
            <a:ext cx="11591925" cy="4895851"/>
          </a:xfrm>
        </p:spPr>
        <p:txBody>
          <a:bodyPr/>
          <a:lstStyle/>
          <a:p>
            <a:r>
              <a:rPr lang="en-US" dirty="0" smtClean="0"/>
              <a:t>ACCESS- Achieving Competitive, Customized Employment through Specialized Services</a:t>
            </a:r>
          </a:p>
          <a:p>
            <a:pPr lvl="1"/>
            <a:r>
              <a:rPr lang="en-US" dirty="0"/>
              <a:t>6</a:t>
            </a:r>
            <a:r>
              <a:rPr lang="en-US" dirty="0" smtClean="0"/>
              <a:t> Key Elements: 4 of the elements could be used for CIE as well</a:t>
            </a:r>
          </a:p>
          <a:p>
            <a:pPr marL="937260" lvl="2" indent="-342900">
              <a:buAutoNum type="arabicParenR"/>
            </a:pPr>
            <a:r>
              <a:rPr lang="en-US" dirty="0" smtClean="0">
                <a:solidFill>
                  <a:srgbClr val="FF0000"/>
                </a:solidFill>
              </a:rPr>
              <a:t>Discovery process</a:t>
            </a:r>
          </a:p>
          <a:p>
            <a:pPr marL="937260" lvl="2" indent="-342900">
              <a:buAutoNum type="arabicParenR"/>
            </a:pPr>
            <a:r>
              <a:rPr lang="en-US" dirty="0" smtClean="0">
                <a:solidFill>
                  <a:srgbClr val="FF0000"/>
                </a:solidFill>
              </a:rPr>
              <a:t>Vocational profile</a:t>
            </a:r>
          </a:p>
          <a:p>
            <a:pPr marL="937260" lvl="2" indent="-342900">
              <a:buAutoNum type="arabicParenR"/>
            </a:pPr>
            <a:r>
              <a:rPr lang="en-US" dirty="0" smtClean="0">
                <a:solidFill>
                  <a:srgbClr val="FF0000"/>
                </a:solidFill>
              </a:rPr>
              <a:t>CE planning meeting</a:t>
            </a:r>
          </a:p>
          <a:p>
            <a:pPr marL="937260" lvl="2" indent="-342900">
              <a:buAutoNum type="arabicParenR"/>
            </a:pPr>
            <a:r>
              <a:rPr lang="en-US" dirty="0" smtClean="0">
                <a:solidFill>
                  <a:srgbClr val="FF0000"/>
                </a:solidFill>
              </a:rPr>
              <a:t>Portfolio/visual resume</a:t>
            </a:r>
          </a:p>
          <a:p>
            <a:pPr marL="937260" lvl="2" indent="-342900">
              <a:buAutoNum type="arabicParenR"/>
            </a:pPr>
            <a:r>
              <a:rPr lang="en-US" dirty="0" smtClean="0"/>
              <a:t>Customized job development and negotiation</a:t>
            </a:r>
          </a:p>
          <a:p>
            <a:pPr marL="937260" lvl="2" indent="-342900">
              <a:buAutoNum type="arabicParenR"/>
            </a:pPr>
            <a:r>
              <a:rPr lang="en-US" dirty="0" smtClean="0"/>
              <a:t>Accommodations and Post-employment supports</a:t>
            </a:r>
          </a:p>
          <a:p>
            <a:pPr marL="937260" lvl="2" indent="-342900">
              <a:buAutoNum type="arabicParenR"/>
            </a:pPr>
            <a:endParaRPr lang="en-US" dirty="0"/>
          </a:p>
          <a:p>
            <a:pPr marL="594360" lvl="2" indent="0">
              <a:buNone/>
            </a:pPr>
            <a:endParaRPr lang="en-US" dirty="0" smtClean="0"/>
          </a:p>
          <a:p>
            <a:pPr marL="594360" lvl="2" indent="0">
              <a:buNone/>
            </a:pPr>
            <a:r>
              <a:rPr lang="en-US" sz="1400" dirty="0" smtClean="0">
                <a:solidFill>
                  <a:schemeClr val="tx1"/>
                </a:solidFill>
              </a:rPr>
              <a:t>Smith</a:t>
            </a:r>
            <a:r>
              <a:rPr lang="en-US" sz="1400" dirty="0">
                <a:solidFill>
                  <a:schemeClr val="tx1"/>
                </a:solidFill>
              </a:rPr>
              <a:t>, TJ, Ching, D, </a:t>
            </a:r>
            <a:r>
              <a:rPr lang="en-US" sz="1400" dirty="0" err="1">
                <a:solidFill>
                  <a:schemeClr val="tx1"/>
                </a:solidFill>
              </a:rPr>
              <a:t>Eston</a:t>
            </a:r>
            <a:r>
              <a:rPr lang="en-US" sz="1400" dirty="0">
                <a:solidFill>
                  <a:schemeClr val="tx1"/>
                </a:solidFill>
              </a:rPr>
              <a:t>, A &amp; Dillahunt-</a:t>
            </a:r>
            <a:r>
              <a:rPr lang="en-US" sz="1400" dirty="0" err="1">
                <a:solidFill>
                  <a:schemeClr val="tx1"/>
                </a:solidFill>
              </a:rPr>
              <a:t>Aspillaga</a:t>
            </a:r>
            <a:r>
              <a:rPr lang="en-US" sz="1400" dirty="0">
                <a:solidFill>
                  <a:schemeClr val="tx1"/>
                </a:solidFill>
              </a:rPr>
              <a:t>, C. J. (2019). Achieving competitive, customized employment through specialized services (ACCESS). </a:t>
            </a:r>
            <a:r>
              <a:rPr lang="en-US" sz="1400" i="1" dirty="0">
                <a:solidFill>
                  <a:schemeClr val="tx1"/>
                </a:solidFill>
              </a:rPr>
              <a:t>Journal of Vocational Rehabilitation, 50,</a:t>
            </a:r>
            <a:r>
              <a:rPr lang="en-US" sz="1400" dirty="0">
                <a:solidFill>
                  <a:schemeClr val="tx1"/>
                </a:solidFill>
              </a:rPr>
              <a:t> 249-258. DOI: 10.3233/JVR-191004</a:t>
            </a:r>
          </a:p>
          <a:p>
            <a:pPr marL="594360" lvl="2" indent="0">
              <a:buNone/>
            </a:pPr>
            <a:endParaRPr lang="en-US" dirty="0"/>
          </a:p>
        </p:txBody>
      </p:sp>
    </p:spTree>
    <p:extLst>
      <p:ext uri="{BB962C8B-B14F-4D97-AF65-F5344CB8AC3E}">
        <p14:creationId xmlns:p14="http://schemas.microsoft.com/office/powerpoint/2010/main" val="1974204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39"/>
          <p:cNvSpPr txBox="1">
            <a:spLocks noGrp="1"/>
          </p:cNvSpPr>
          <p:nvPr>
            <p:ph type="title"/>
          </p:nvPr>
        </p:nvSpPr>
        <p:spPr>
          <a:xfrm>
            <a:off x="1295400" y="255134"/>
            <a:ext cx="9601200" cy="10368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sz="4800"/>
              <a:t>Coming SOON!!</a:t>
            </a:r>
            <a:endParaRPr sz="4800"/>
          </a:p>
        </p:txBody>
      </p:sp>
      <p:sp>
        <p:nvSpPr>
          <p:cNvPr id="307" name="Google Shape;307;p39"/>
          <p:cNvSpPr txBox="1">
            <a:spLocks noGrp="1"/>
          </p:cNvSpPr>
          <p:nvPr>
            <p:ph type="body" idx="1"/>
          </p:nvPr>
        </p:nvSpPr>
        <p:spPr>
          <a:xfrm>
            <a:off x="497374" y="1495425"/>
            <a:ext cx="11580325" cy="5362575"/>
          </a:xfrm>
          <a:prstGeom prst="rect">
            <a:avLst/>
          </a:prstGeom>
        </p:spPr>
        <p:txBody>
          <a:bodyPr spcFirstLastPara="1" wrap="square" lIns="91425" tIns="45700" rIns="91425" bIns="45700" anchor="t" anchorCtr="0">
            <a:noAutofit/>
          </a:bodyPr>
          <a:lstStyle/>
          <a:p>
            <a:pPr marL="0" lvl="0" indent="0" algn="l" rtl="0">
              <a:spcBef>
                <a:spcPts val="1800"/>
              </a:spcBef>
              <a:spcAft>
                <a:spcPts val="0"/>
              </a:spcAft>
              <a:buNone/>
            </a:pPr>
            <a:r>
              <a:rPr lang="en-US" dirty="0"/>
              <a:t>Autism focused series of trainings to help VR counselors work with individuals with autism through all phases of the rehabilitation process.</a:t>
            </a:r>
            <a:endParaRPr dirty="0"/>
          </a:p>
          <a:p>
            <a:pPr marL="0" lvl="0" indent="0" algn="l" rtl="0">
              <a:spcBef>
                <a:spcPts val="1800"/>
              </a:spcBef>
              <a:spcAft>
                <a:spcPts val="0"/>
              </a:spcAft>
              <a:buNone/>
            </a:pPr>
            <a:r>
              <a:rPr lang="en-US" b="1" dirty="0" smtClean="0"/>
              <a:t>Last Topic in the Series:</a:t>
            </a:r>
            <a:endParaRPr dirty="0"/>
          </a:p>
          <a:p>
            <a:pPr marL="457200" lvl="0" indent="-342900" algn="l" rtl="0">
              <a:lnSpc>
                <a:spcPct val="100000"/>
              </a:lnSpc>
              <a:spcBef>
                <a:spcPts val="1800"/>
              </a:spcBef>
              <a:spcAft>
                <a:spcPts val="0"/>
              </a:spcAft>
              <a:buSzPts val="1800"/>
              <a:buChar char="●"/>
            </a:pPr>
            <a:r>
              <a:rPr lang="en-US" dirty="0" smtClean="0"/>
              <a:t>Interventions</a:t>
            </a:r>
            <a:r>
              <a:rPr lang="en-US" dirty="0"/>
              <a:t>, Services, Supports and Accommodations for Individuals with Autism to enhance Competitive Integrated Employment (CIE) </a:t>
            </a:r>
            <a:r>
              <a:rPr lang="en-US" dirty="0" smtClean="0"/>
              <a:t>outcomes</a:t>
            </a:r>
            <a:endParaRPr lang="en-US" dirty="0"/>
          </a:p>
          <a:p>
            <a:pPr marL="114300" lvl="0" indent="0" algn="l" rtl="0">
              <a:lnSpc>
                <a:spcPct val="100000"/>
              </a:lnSpc>
              <a:spcBef>
                <a:spcPts val="1800"/>
              </a:spcBef>
              <a:spcAft>
                <a:spcPts val="0"/>
              </a:spcAft>
              <a:buSzPts val="1800"/>
              <a:buNone/>
            </a:pPr>
            <a:r>
              <a:rPr lang="en-US" dirty="0" smtClean="0"/>
              <a:t>Other recorded trainings in the series include:</a:t>
            </a:r>
          </a:p>
          <a:p>
            <a:pPr marL="114300" lvl="0" indent="0">
              <a:lnSpc>
                <a:spcPct val="100000"/>
              </a:lnSpc>
              <a:buSzPts val="1800"/>
              <a:buNone/>
            </a:pPr>
            <a:r>
              <a:rPr lang="en-US" b="1" dirty="0">
                <a:hlinkClick r:id="rId3"/>
              </a:rPr>
              <a:t>Understanding Individuals with Autism Spectrum Conditions within VR services (ID200301)</a:t>
            </a:r>
            <a:r>
              <a:rPr lang="en-US" dirty="0">
                <a:hlinkClick r:id="rId3"/>
              </a:rPr>
              <a:t> (Recorded training</a:t>
            </a:r>
            <a:r>
              <a:rPr lang="en-US" dirty="0" smtClean="0">
                <a:hlinkClick r:id="rId3"/>
              </a:rPr>
              <a:t>)</a:t>
            </a:r>
            <a:endParaRPr lang="en-US" dirty="0">
              <a:hlinkClick r:id="rId3"/>
            </a:endParaRPr>
          </a:p>
          <a:p>
            <a:pPr marL="114300" lvl="0" indent="0">
              <a:lnSpc>
                <a:spcPct val="100000"/>
              </a:lnSpc>
              <a:buSzPts val="1800"/>
              <a:buNone/>
            </a:pPr>
            <a:r>
              <a:rPr lang="en-US" b="1" dirty="0">
                <a:hlinkClick r:id="rId4"/>
              </a:rPr>
              <a:t>Engaging and Communicating with Individuals with Autism before, during and after the Intake Process through Eligibility Determination (ID200302)</a:t>
            </a:r>
            <a:r>
              <a:rPr lang="en-US" dirty="0">
                <a:hlinkClick r:id="rId4"/>
              </a:rPr>
              <a:t> (Recorded training)</a:t>
            </a:r>
            <a:endParaRPr dirty="0"/>
          </a:p>
        </p:txBody>
      </p:sp>
    </p:spTree>
    <p:extLst>
      <p:ext uri="{BB962C8B-B14F-4D97-AF65-F5344CB8AC3E}">
        <p14:creationId xmlns:p14="http://schemas.microsoft.com/office/powerpoint/2010/main" val="33992659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and Reach Out</a:t>
            </a:r>
            <a:endParaRPr lang="en-US" dirty="0"/>
          </a:p>
        </p:txBody>
      </p:sp>
      <p:sp>
        <p:nvSpPr>
          <p:cNvPr id="3" name="Content Placeholder 2"/>
          <p:cNvSpPr>
            <a:spLocks noGrp="1"/>
          </p:cNvSpPr>
          <p:nvPr>
            <p:ph idx="1"/>
          </p:nvPr>
        </p:nvSpPr>
        <p:spPr/>
        <p:txBody>
          <a:bodyPr/>
          <a:lstStyle/>
          <a:p>
            <a:endParaRPr lang="en-US" dirty="0" smtClean="0"/>
          </a:p>
          <a:p>
            <a:endParaRPr lang="en-US" dirty="0"/>
          </a:p>
          <a:p>
            <a:pPr marL="0" indent="0" algn="ctr">
              <a:buNone/>
            </a:pPr>
            <a:r>
              <a:rPr lang="en-US" dirty="0" smtClean="0"/>
              <a:t>Thank you very much for your time and attention!</a:t>
            </a:r>
          </a:p>
          <a:p>
            <a:pPr marL="0" indent="0" algn="ctr">
              <a:buNone/>
            </a:pPr>
            <a:r>
              <a:rPr lang="en-US" dirty="0" smtClean="0"/>
              <a:t>Please reach out anytime</a:t>
            </a:r>
          </a:p>
          <a:p>
            <a:pPr marL="0" indent="0" algn="ctr">
              <a:buNone/>
            </a:pPr>
            <a:endParaRPr lang="en-US" dirty="0"/>
          </a:p>
          <a:p>
            <a:pPr marL="0" lvl="0" indent="0" algn="ctr">
              <a:buNone/>
            </a:pPr>
            <a:r>
              <a:rPr lang="en-US" dirty="0"/>
              <a:t>Dr. Mary Baker-Ericzen can be reached at mbakerericzen@sdsu.edu</a:t>
            </a:r>
          </a:p>
          <a:p>
            <a:pPr marL="0" indent="0" algn="ctr">
              <a:buNone/>
            </a:pPr>
            <a:endParaRPr lang="en-US" dirty="0"/>
          </a:p>
        </p:txBody>
      </p:sp>
    </p:spTree>
    <p:extLst>
      <p:ext uri="{BB962C8B-B14F-4D97-AF65-F5344CB8AC3E}">
        <p14:creationId xmlns:p14="http://schemas.microsoft.com/office/powerpoint/2010/main" val="2735623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Common Problems in Assessment Process</a:t>
            </a:r>
            <a:endParaRPr lang="en-US" dirty="0"/>
          </a:p>
        </p:txBody>
      </p:sp>
      <p:sp>
        <p:nvSpPr>
          <p:cNvPr id="6" name="Content Placeholder 5"/>
          <p:cNvSpPr>
            <a:spLocks noGrp="1"/>
          </p:cNvSpPr>
          <p:nvPr>
            <p:ph idx="1"/>
          </p:nvPr>
        </p:nvSpPr>
        <p:spPr/>
        <p:txBody>
          <a:bodyPr/>
          <a:lstStyle/>
          <a:p>
            <a:r>
              <a:rPr lang="en-US" dirty="0" smtClean="0"/>
              <a:t>Problems with standardized assessment tools</a:t>
            </a:r>
          </a:p>
          <a:p>
            <a:pPr lvl="1"/>
            <a:r>
              <a:rPr lang="en-US" dirty="0" smtClean="0"/>
              <a:t>Administration rigidity- time limitations, scripted language, use of words</a:t>
            </a:r>
          </a:p>
          <a:p>
            <a:r>
              <a:rPr lang="en-US" dirty="0" smtClean="0"/>
              <a:t>Problems with structured evaluations</a:t>
            </a:r>
          </a:p>
          <a:p>
            <a:pPr lvl="1"/>
            <a:r>
              <a:rPr lang="en-US" dirty="0" smtClean="0"/>
              <a:t>Intimidating/anxiety provoking, confusing language</a:t>
            </a:r>
          </a:p>
          <a:p>
            <a:r>
              <a:rPr lang="en-US" dirty="0" smtClean="0"/>
              <a:t>Problems with interest interviews</a:t>
            </a:r>
          </a:p>
          <a:p>
            <a:pPr lvl="1"/>
            <a:r>
              <a:rPr lang="en-US" dirty="0" smtClean="0"/>
              <a:t>Over/under responding, not understanding items</a:t>
            </a:r>
          </a:p>
          <a:p>
            <a:endParaRPr lang="en-US" dirty="0"/>
          </a:p>
        </p:txBody>
      </p:sp>
    </p:spTree>
    <p:extLst>
      <p:ext uri="{BB962C8B-B14F-4D97-AF65-F5344CB8AC3E}">
        <p14:creationId xmlns:p14="http://schemas.microsoft.com/office/powerpoint/2010/main" val="3387153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Accommodations in Assessment Process</a:t>
            </a:r>
            <a:endParaRPr lang="en-US" dirty="0"/>
          </a:p>
        </p:txBody>
      </p:sp>
      <p:sp>
        <p:nvSpPr>
          <p:cNvPr id="3" name="Content Placeholder 2"/>
          <p:cNvSpPr>
            <a:spLocks noGrp="1"/>
          </p:cNvSpPr>
          <p:nvPr>
            <p:ph idx="1"/>
          </p:nvPr>
        </p:nvSpPr>
        <p:spPr>
          <a:xfrm>
            <a:off x="378372" y="1623848"/>
            <a:ext cx="10838794" cy="5021318"/>
          </a:xfrm>
        </p:spPr>
        <p:txBody>
          <a:bodyPr>
            <a:normAutofit fontScale="70000" lnSpcReduction="20000"/>
          </a:bodyPr>
          <a:lstStyle/>
          <a:p>
            <a:r>
              <a:rPr lang="en-US" dirty="0" smtClean="0"/>
              <a:t>Provide for extended time</a:t>
            </a:r>
          </a:p>
          <a:p>
            <a:r>
              <a:rPr lang="en-US" dirty="0" smtClean="0"/>
              <a:t>Consider assistive technology</a:t>
            </a:r>
          </a:p>
          <a:p>
            <a:r>
              <a:rPr lang="en-US" dirty="0" smtClean="0"/>
              <a:t>Pictorial materials</a:t>
            </a:r>
          </a:p>
          <a:p>
            <a:r>
              <a:rPr lang="en-US" dirty="0" smtClean="0"/>
              <a:t>Opportunities to clarify language and provide additional context</a:t>
            </a:r>
          </a:p>
          <a:p>
            <a:r>
              <a:rPr lang="en-US" dirty="0" smtClean="0"/>
              <a:t>Create safe and comfortable environment</a:t>
            </a:r>
          </a:p>
          <a:p>
            <a:pPr lvl="1"/>
            <a:r>
              <a:rPr lang="en-US" dirty="0" smtClean="0"/>
              <a:t>Use Priming- prepare the person ahead of time with prelude of information, environment (location/space), people, tasks and purpose.</a:t>
            </a:r>
          </a:p>
          <a:p>
            <a:r>
              <a:rPr lang="en-US" dirty="0" smtClean="0"/>
              <a:t>Allow for presence of support person and/or items</a:t>
            </a:r>
          </a:p>
          <a:p>
            <a:pPr lvl="1"/>
            <a:r>
              <a:rPr lang="en-US" dirty="0" smtClean="0"/>
              <a:t>Person (family member or close friend) who can 1) identify signs of anxiety or confusion, 2) personalize or  “translate” information to the individual’s needs</a:t>
            </a:r>
          </a:p>
          <a:p>
            <a:pPr lvl="1"/>
            <a:r>
              <a:rPr lang="en-US" dirty="0" smtClean="0"/>
              <a:t>Items- comfort item/s to hold or have near </a:t>
            </a:r>
          </a:p>
          <a:p>
            <a:r>
              <a:rPr lang="en-US" dirty="0" smtClean="0"/>
              <a:t>Allow for movement</a:t>
            </a:r>
          </a:p>
          <a:p>
            <a:r>
              <a:rPr lang="en-US" dirty="0" smtClean="0"/>
              <a:t>Provide breaks</a:t>
            </a:r>
          </a:p>
          <a:p>
            <a:r>
              <a:rPr lang="en-US" dirty="0" smtClean="0"/>
              <a:t>Attend to responses</a:t>
            </a:r>
          </a:p>
          <a:p>
            <a:pPr lvl="1"/>
            <a:r>
              <a:rPr lang="en-US" dirty="0" smtClean="0"/>
              <a:t>Are they over or under endorsing items? Is there a response pattern?</a:t>
            </a:r>
          </a:p>
          <a:p>
            <a:endParaRPr lang="en-US" dirty="0"/>
          </a:p>
        </p:txBody>
      </p:sp>
    </p:spTree>
    <p:extLst>
      <p:ext uri="{BB962C8B-B14F-4D97-AF65-F5344CB8AC3E}">
        <p14:creationId xmlns:p14="http://schemas.microsoft.com/office/powerpoint/2010/main" val="1974792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425" y="226559"/>
            <a:ext cx="9601200" cy="1036850"/>
          </a:xfrm>
        </p:spPr>
        <p:txBody>
          <a:bodyPr/>
          <a:lstStyle/>
          <a:p>
            <a:r>
              <a:rPr lang="en-US" dirty="0" smtClean="0"/>
              <a:t>Alterative Assessments: Discovery Processes and Narrative Profiles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Shift to </a:t>
            </a:r>
            <a:r>
              <a:rPr lang="en-US" dirty="0"/>
              <a:t>Discovery Processes and </a:t>
            </a:r>
            <a:r>
              <a:rPr lang="en-US" dirty="0" smtClean="0"/>
              <a:t>Include Narrative Profiles</a:t>
            </a:r>
          </a:p>
          <a:p>
            <a:r>
              <a:rPr lang="en-US" dirty="0" smtClean="0"/>
              <a:t>Discovery Processes include focusing on:  interests, abilities, skills sets</a:t>
            </a:r>
          </a:p>
          <a:p>
            <a:pPr lvl="1"/>
            <a:r>
              <a:rPr lang="en-US" dirty="0" smtClean="0"/>
              <a:t>Strength-based as well as need-based</a:t>
            </a:r>
          </a:p>
          <a:p>
            <a:endParaRPr lang="en-US" dirty="0"/>
          </a:p>
          <a:p>
            <a:r>
              <a:rPr lang="en-US" dirty="0"/>
              <a:t>Observation</a:t>
            </a:r>
          </a:p>
          <a:p>
            <a:pPr lvl="2"/>
            <a:r>
              <a:rPr lang="en-US" dirty="0"/>
              <a:t>Natural environment </a:t>
            </a:r>
            <a:r>
              <a:rPr lang="en-US" dirty="0" smtClean="0"/>
              <a:t>behaviors</a:t>
            </a:r>
          </a:p>
          <a:p>
            <a:pPr lvl="2"/>
            <a:r>
              <a:rPr lang="en-US" dirty="0" smtClean="0"/>
              <a:t>Contrived or simulated environments</a:t>
            </a:r>
          </a:p>
          <a:p>
            <a:pPr lvl="2"/>
            <a:endParaRPr lang="en-US" dirty="0"/>
          </a:p>
          <a:p>
            <a:r>
              <a:rPr lang="en-US" dirty="0" smtClean="0"/>
              <a:t>Narratives: Tell a story- words, images, music, movies/shows, gaming</a:t>
            </a:r>
          </a:p>
          <a:p>
            <a:pPr lvl="2"/>
            <a:r>
              <a:rPr lang="en-US" dirty="0" smtClean="0"/>
              <a:t>Individual to tell story in their own means</a:t>
            </a:r>
          </a:p>
          <a:p>
            <a:pPr lvl="2"/>
            <a:r>
              <a:rPr lang="en-US" dirty="0" smtClean="0"/>
              <a:t>Close </a:t>
            </a:r>
            <a:r>
              <a:rPr lang="en-US" dirty="0"/>
              <a:t>contacts interviews (family, friends, teachers, support staff)</a:t>
            </a:r>
          </a:p>
          <a:p>
            <a:pPr lvl="1"/>
            <a:endParaRPr lang="en-US" dirty="0"/>
          </a:p>
          <a:p>
            <a:endParaRPr lang="en-US" dirty="0"/>
          </a:p>
        </p:txBody>
      </p:sp>
    </p:spTree>
    <p:extLst>
      <p:ext uri="{BB962C8B-B14F-4D97-AF65-F5344CB8AC3E}">
        <p14:creationId xmlns:p14="http://schemas.microsoft.com/office/powerpoint/2010/main" val="4245708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to Assess</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Career </a:t>
            </a:r>
            <a:r>
              <a:rPr lang="en-US" dirty="0"/>
              <a:t>Path and Employment </a:t>
            </a:r>
          </a:p>
          <a:p>
            <a:pPr>
              <a:buFont typeface="Arial" charset="0"/>
              <a:buChar char="•"/>
            </a:pPr>
            <a:r>
              <a:rPr lang="en-US" dirty="0" smtClean="0"/>
              <a:t> </a:t>
            </a:r>
            <a:r>
              <a:rPr lang="en-US" dirty="0"/>
              <a:t>Self-Determination/Advocacy </a:t>
            </a:r>
          </a:p>
          <a:p>
            <a:pPr>
              <a:buFont typeface="Arial" charset="0"/>
              <a:buChar char="•"/>
            </a:pPr>
            <a:r>
              <a:rPr lang="en-US" dirty="0" smtClean="0"/>
              <a:t>Health </a:t>
            </a:r>
            <a:r>
              <a:rPr lang="en-US" dirty="0"/>
              <a:t>and Safety </a:t>
            </a:r>
          </a:p>
          <a:p>
            <a:pPr>
              <a:buFont typeface="Arial" charset="0"/>
              <a:buChar char="•"/>
            </a:pPr>
            <a:r>
              <a:rPr lang="en-US" dirty="0" smtClean="0"/>
              <a:t>Peer </a:t>
            </a:r>
            <a:r>
              <a:rPr lang="en-US" dirty="0"/>
              <a:t>Relationships, Socialization, Social </a:t>
            </a:r>
            <a:r>
              <a:rPr lang="en-US" dirty="0" smtClean="0"/>
              <a:t>Communication</a:t>
            </a:r>
          </a:p>
          <a:p>
            <a:pPr>
              <a:buFont typeface="Arial" charset="0"/>
              <a:buChar char="•"/>
            </a:pPr>
            <a:r>
              <a:rPr lang="en-US" dirty="0" smtClean="0"/>
              <a:t>Community </a:t>
            </a:r>
            <a:r>
              <a:rPr lang="en-US" dirty="0"/>
              <a:t>Participation and Personal </a:t>
            </a:r>
            <a:r>
              <a:rPr lang="en-US" dirty="0" smtClean="0"/>
              <a:t>Finance</a:t>
            </a:r>
          </a:p>
          <a:p>
            <a:pPr>
              <a:buFont typeface="Arial" charset="0"/>
              <a:buChar char="•"/>
            </a:pPr>
            <a:r>
              <a:rPr lang="en-US" dirty="0" smtClean="0"/>
              <a:t>Leisure/Recreation</a:t>
            </a:r>
          </a:p>
          <a:p>
            <a:pPr>
              <a:buFont typeface="Arial" charset="0"/>
              <a:buChar char="•"/>
            </a:pPr>
            <a:r>
              <a:rPr lang="en-US" dirty="0" smtClean="0"/>
              <a:t>Transportation</a:t>
            </a:r>
          </a:p>
          <a:p>
            <a:pPr>
              <a:buFont typeface="Arial" charset="0"/>
              <a:buChar char="•"/>
            </a:pPr>
            <a:r>
              <a:rPr lang="en-US" dirty="0" smtClean="0"/>
              <a:t>Home/Independent Living</a:t>
            </a:r>
            <a:endParaRPr lang="en-US" dirty="0"/>
          </a:p>
        </p:txBody>
      </p:sp>
    </p:spTree>
    <p:extLst>
      <p:ext uri="{BB962C8B-B14F-4D97-AF65-F5344CB8AC3E}">
        <p14:creationId xmlns:p14="http://schemas.microsoft.com/office/powerpoint/2010/main" val="2108314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Skills Assessment</a:t>
            </a:r>
            <a:endParaRPr lang="en-US" dirty="0"/>
          </a:p>
        </p:txBody>
      </p:sp>
      <p:sp>
        <p:nvSpPr>
          <p:cNvPr id="3" name="Content Placeholder 2" descr="this is a hyper link to the VCU Autism Center where the Functional Skills Assessement is available.  It reads as http://www.vcuautismcenter.org/documents/finalcommunityassessment711141.pdf" title="link to VCU autism center"/>
          <p:cNvSpPr>
            <a:spLocks noGrp="1"/>
          </p:cNvSpPr>
          <p:nvPr>
            <p:ph idx="1"/>
          </p:nvPr>
        </p:nvSpPr>
        <p:spPr/>
        <p:txBody>
          <a:bodyPr>
            <a:normAutofit fontScale="92500" lnSpcReduction="20000"/>
          </a:bodyPr>
          <a:lstStyle/>
          <a:p>
            <a:pPr marL="0" indent="0">
              <a:buNone/>
            </a:pPr>
            <a:r>
              <a:rPr lang="en-US" dirty="0"/>
              <a:t>Community Based Functional Skills Assessment for Transition Aged </a:t>
            </a:r>
            <a:r>
              <a:rPr lang="en-US" dirty="0" smtClean="0"/>
              <a:t>Youth and Adults </a:t>
            </a:r>
            <a:r>
              <a:rPr lang="en-US" dirty="0"/>
              <a:t>with Autism Spectrum </a:t>
            </a:r>
            <a:r>
              <a:rPr lang="en-US" dirty="0" smtClean="0"/>
              <a:t>Disorder</a:t>
            </a:r>
          </a:p>
          <a:p>
            <a:pPr marL="0" indent="0">
              <a:buNone/>
            </a:pPr>
            <a:r>
              <a:rPr lang="en-US" dirty="0" smtClean="0"/>
              <a:t>2 parts:  </a:t>
            </a:r>
          </a:p>
          <a:p>
            <a:pPr marL="457200" indent="-457200">
              <a:buAutoNum type="arabicPeriod"/>
            </a:pPr>
            <a:r>
              <a:rPr lang="en-US" dirty="0" smtClean="0"/>
              <a:t>Functional  Skills Assessment- Observation</a:t>
            </a:r>
          </a:p>
          <a:p>
            <a:pPr marL="457200" indent="-457200">
              <a:buAutoNum type="arabicPeriod"/>
            </a:pPr>
            <a:r>
              <a:rPr lang="en-US" dirty="0" smtClean="0"/>
              <a:t>Functional Skills Assessment- Interview</a:t>
            </a:r>
          </a:p>
          <a:p>
            <a:pPr marL="457200" indent="-457200">
              <a:buAutoNum type="arabicPeriod"/>
            </a:pPr>
            <a:endParaRPr lang="en-US" dirty="0"/>
          </a:p>
          <a:p>
            <a:pPr marL="0" indent="0">
              <a:buNone/>
            </a:pPr>
            <a:r>
              <a:rPr lang="en-US" dirty="0" smtClean="0"/>
              <a:t>Tool to use</a:t>
            </a:r>
          </a:p>
          <a:p>
            <a:pPr marL="0" indent="0">
              <a:buNone/>
            </a:pPr>
            <a:endParaRPr lang="en-US" dirty="0" smtClean="0"/>
          </a:p>
          <a:p>
            <a:pPr marL="0" indent="0">
              <a:buNone/>
            </a:pPr>
            <a:r>
              <a:rPr lang="en-US" dirty="0">
                <a:hlinkClick r:id="rId3"/>
              </a:rPr>
              <a:t>http://www.vcuautismcenter.org/documents/finalcommunityassessment711141.pdf</a:t>
            </a:r>
            <a:endParaRPr lang="en-US" dirty="0" smtClean="0"/>
          </a:p>
          <a:p>
            <a:endParaRPr lang="en-US" dirty="0"/>
          </a:p>
        </p:txBody>
      </p:sp>
    </p:spTree>
    <p:extLst>
      <p:ext uri="{BB962C8B-B14F-4D97-AF65-F5344CB8AC3E}">
        <p14:creationId xmlns:p14="http://schemas.microsoft.com/office/powerpoint/2010/main" val="1335130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Based Functional Skills Assessment</a:t>
            </a:r>
          </a:p>
        </p:txBody>
      </p:sp>
      <p:sp>
        <p:nvSpPr>
          <p:cNvPr id="3" name="Content Placeholder 2"/>
          <p:cNvSpPr>
            <a:spLocks noGrp="1"/>
          </p:cNvSpPr>
          <p:nvPr>
            <p:ph idx="1"/>
          </p:nvPr>
        </p:nvSpPr>
        <p:spPr>
          <a:xfrm>
            <a:off x="551793" y="1828799"/>
            <a:ext cx="11193517" cy="4847897"/>
          </a:xfrm>
        </p:spPr>
        <p:txBody>
          <a:bodyPr>
            <a:normAutofit fontScale="92500" lnSpcReduction="20000"/>
          </a:bodyPr>
          <a:lstStyle/>
          <a:p>
            <a:r>
              <a:rPr lang="en-US" dirty="0"/>
              <a:t>Assessment and Observation Planning </a:t>
            </a:r>
            <a:r>
              <a:rPr lang="en-US" dirty="0" smtClean="0"/>
              <a:t>Tool-</a:t>
            </a:r>
          </a:p>
          <a:p>
            <a:pPr lvl="1"/>
            <a:r>
              <a:rPr lang="en-US" dirty="0" smtClean="0"/>
              <a:t>Can be performed over phone or by email, gathers interests and information about observation sites and activities</a:t>
            </a:r>
          </a:p>
          <a:p>
            <a:pPr marL="388620" indent="-342900"/>
            <a:r>
              <a:rPr lang="en-US" dirty="0"/>
              <a:t>Scheduling the Observations </a:t>
            </a:r>
            <a:endParaRPr lang="en-US" dirty="0" smtClean="0"/>
          </a:p>
          <a:p>
            <a:pPr marL="662940" lvl="1" indent="-342900"/>
            <a:r>
              <a:rPr lang="en-US" dirty="0"/>
              <a:t>Be familiar with the </a:t>
            </a:r>
            <a:r>
              <a:rPr lang="en-US" dirty="0" smtClean="0"/>
              <a:t>skills to observe and be out of the way to allow natural occurrence</a:t>
            </a:r>
          </a:p>
          <a:p>
            <a:pPr marL="388620" indent="-342900"/>
            <a:r>
              <a:rPr lang="en-US" dirty="0"/>
              <a:t>Conducting the </a:t>
            </a:r>
            <a:r>
              <a:rPr lang="en-US" dirty="0" smtClean="0"/>
              <a:t>Observations</a:t>
            </a:r>
          </a:p>
          <a:p>
            <a:pPr marL="662940" lvl="1" indent="-342900"/>
            <a:r>
              <a:rPr lang="en-US" dirty="0" smtClean="0"/>
              <a:t>Provide ample time for observations, careful not to disrupt ongoing routines and activities, complete all three observations before conducting interview: home, leisure/recreation, work/education</a:t>
            </a:r>
            <a:endParaRPr lang="en-US" dirty="0"/>
          </a:p>
          <a:p>
            <a:pPr marL="388620" indent="-342900"/>
            <a:r>
              <a:rPr lang="en-US" dirty="0"/>
              <a:t>Conducting the </a:t>
            </a:r>
            <a:r>
              <a:rPr lang="en-US" dirty="0" smtClean="0"/>
              <a:t>Interview</a:t>
            </a:r>
          </a:p>
          <a:p>
            <a:pPr marL="662940" lvl="1" indent="-342900"/>
            <a:r>
              <a:rPr lang="en-US" dirty="0" smtClean="0"/>
              <a:t>Interview individual, a caregiver and an educator and/or past employer/job coach, interview questions are provided</a:t>
            </a:r>
          </a:p>
          <a:p>
            <a:pPr marL="388620" indent="-342900"/>
            <a:r>
              <a:rPr lang="en-US" dirty="0" smtClean="0"/>
              <a:t>Scoring the Assessment</a:t>
            </a:r>
          </a:p>
          <a:p>
            <a:pPr marL="662940" lvl="1" indent="-342900"/>
            <a:r>
              <a:rPr lang="en-US" dirty="0" smtClean="0"/>
              <a:t>Score both scales, start with score 1 and move up until find number that fits individual (ratings 1-5) and 1-3 for environment rating</a:t>
            </a:r>
            <a:endParaRPr lang="en-US" dirty="0"/>
          </a:p>
        </p:txBody>
      </p:sp>
    </p:spTree>
    <p:extLst>
      <p:ext uri="{BB962C8B-B14F-4D97-AF65-F5344CB8AC3E}">
        <p14:creationId xmlns:p14="http://schemas.microsoft.com/office/powerpoint/2010/main" val="3916171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of Work Site</a:t>
            </a:r>
            <a:endParaRPr lang="en-US" dirty="0"/>
          </a:p>
        </p:txBody>
      </p:sp>
      <p:sp>
        <p:nvSpPr>
          <p:cNvPr id="3" name="Content Placeholder 2"/>
          <p:cNvSpPr>
            <a:spLocks noGrp="1"/>
          </p:cNvSpPr>
          <p:nvPr>
            <p:ph idx="1"/>
          </p:nvPr>
        </p:nvSpPr>
        <p:spPr>
          <a:xfrm>
            <a:off x="260131" y="1639614"/>
            <a:ext cx="10636469" cy="4532586"/>
          </a:xfrm>
        </p:spPr>
        <p:txBody>
          <a:bodyPr>
            <a:normAutofit fontScale="47500" lnSpcReduction="20000"/>
          </a:bodyPr>
          <a:lstStyle/>
          <a:p>
            <a:pPr marL="0" indent="0">
              <a:lnSpc>
                <a:spcPct val="120000"/>
              </a:lnSpc>
              <a:buNone/>
            </a:pPr>
            <a:r>
              <a:rPr lang="en-US" dirty="0" smtClean="0"/>
              <a:t>Environmental Factors </a:t>
            </a:r>
          </a:p>
          <a:p>
            <a:pPr marL="0" lvl="1">
              <a:lnSpc>
                <a:spcPct val="120000"/>
              </a:lnSpc>
              <a:spcBef>
                <a:spcPts val="0"/>
              </a:spcBef>
            </a:pPr>
            <a:r>
              <a:rPr lang="en-US" dirty="0" smtClean="0"/>
              <a:t>Sensory based: temperature, noise level, visual distractions, lighting, work space</a:t>
            </a:r>
          </a:p>
          <a:p>
            <a:pPr marL="0" lvl="1">
              <a:lnSpc>
                <a:spcPct val="120000"/>
              </a:lnSpc>
              <a:spcBef>
                <a:spcPts val="0"/>
              </a:spcBef>
            </a:pPr>
            <a:r>
              <a:rPr lang="en-US" dirty="0" smtClean="0"/>
              <a:t>Social demands: customer interactions, team work, work with unique populations</a:t>
            </a:r>
          </a:p>
          <a:p>
            <a:pPr marL="0" indent="0">
              <a:lnSpc>
                <a:spcPct val="120000"/>
              </a:lnSpc>
              <a:buNone/>
            </a:pPr>
            <a:r>
              <a:rPr lang="en-US" dirty="0" smtClean="0"/>
              <a:t>People</a:t>
            </a:r>
          </a:p>
          <a:p>
            <a:pPr marL="0" lvl="1">
              <a:lnSpc>
                <a:spcPct val="120000"/>
              </a:lnSpc>
              <a:spcBef>
                <a:spcPts val="0"/>
              </a:spcBef>
            </a:pPr>
            <a:r>
              <a:rPr lang="en-US" dirty="0" smtClean="0"/>
              <a:t>Supervisor style: clear instructions, supportive, behind the scenes</a:t>
            </a:r>
          </a:p>
          <a:p>
            <a:pPr marL="0" lvl="1">
              <a:lnSpc>
                <a:spcPct val="120000"/>
              </a:lnSpc>
              <a:spcBef>
                <a:spcPts val="0"/>
              </a:spcBef>
            </a:pPr>
            <a:r>
              <a:rPr lang="en-US" dirty="0" smtClean="0"/>
              <a:t>Attitudes of coworkers: supportive, accepting, team approach  </a:t>
            </a:r>
          </a:p>
          <a:p>
            <a:pPr marL="0" indent="0">
              <a:lnSpc>
                <a:spcPct val="120000"/>
              </a:lnSpc>
              <a:buNone/>
            </a:pPr>
            <a:r>
              <a:rPr lang="en-US" dirty="0" smtClean="0"/>
              <a:t>Physical Demands</a:t>
            </a:r>
          </a:p>
          <a:p>
            <a:pPr marL="0" lvl="1">
              <a:lnSpc>
                <a:spcPct val="120000"/>
              </a:lnSpc>
              <a:spcBef>
                <a:spcPts val="0"/>
              </a:spcBef>
            </a:pPr>
            <a:r>
              <a:rPr lang="en-US" dirty="0" smtClean="0"/>
              <a:t>Standing, sitting, bending, walking</a:t>
            </a:r>
          </a:p>
          <a:p>
            <a:pPr marL="0" lvl="1">
              <a:lnSpc>
                <a:spcPct val="120000"/>
              </a:lnSpc>
              <a:spcBef>
                <a:spcPts val="0"/>
              </a:spcBef>
            </a:pPr>
            <a:r>
              <a:rPr lang="en-US" dirty="0" smtClean="0"/>
              <a:t>Lifting</a:t>
            </a:r>
          </a:p>
          <a:p>
            <a:pPr marL="0" indent="0">
              <a:lnSpc>
                <a:spcPct val="120000"/>
              </a:lnSpc>
              <a:buNone/>
            </a:pPr>
            <a:r>
              <a:rPr lang="en-US" dirty="0" smtClean="0"/>
              <a:t>Pace</a:t>
            </a:r>
          </a:p>
          <a:p>
            <a:pPr marL="0" lvl="1">
              <a:lnSpc>
                <a:spcPct val="120000"/>
              </a:lnSpc>
              <a:spcBef>
                <a:spcPts val="0"/>
              </a:spcBef>
            </a:pPr>
            <a:r>
              <a:rPr lang="en-US" dirty="0" smtClean="0"/>
              <a:t>Individualized vs group based, </a:t>
            </a:r>
          </a:p>
          <a:p>
            <a:pPr marL="0" lvl="1">
              <a:lnSpc>
                <a:spcPct val="120000"/>
              </a:lnSpc>
              <a:spcBef>
                <a:spcPts val="0"/>
              </a:spcBef>
            </a:pPr>
            <a:r>
              <a:rPr lang="en-US" dirty="0" smtClean="0"/>
              <a:t>Fast vs moderate</a:t>
            </a:r>
          </a:p>
          <a:p>
            <a:pPr marL="0" indent="0">
              <a:lnSpc>
                <a:spcPct val="120000"/>
              </a:lnSpc>
              <a:buNone/>
            </a:pPr>
            <a:r>
              <a:rPr lang="en-US" dirty="0" smtClean="0"/>
              <a:t>Work hours</a:t>
            </a:r>
          </a:p>
          <a:p>
            <a:pPr marL="0" lvl="1">
              <a:lnSpc>
                <a:spcPct val="120000"/>
              </a:lnSpc>
              <a:spcBef>
                <a:spcPts val="0"/>
              </a:spcBef>
            </a:pPr>
            <a:r>
              <a:rPr lang="en-US" dirty="0" smtClean="0"/>
              <a:t>Flexible vs fixed</a:t>
            </a:r>
          </a:p>
          <a:p>
            <a:pPr marL="0" lvl="1">
              <a:lnSpc>
                <a:spcPct val="120000"/>
              </a:lnSpc>
              <a:spcBef>
                <a:spcPts val="0"/>
              </a:spcBef>
            </a:pPr>
            <a:r>
              <a:rPr lang="en-US" dirty="0" smtClean="0"/>
              <a:t>Early start , late shift</a:t>
            </a:r>
          </a:p>
          <a:p>
            <a:pPr marL="0" lvl="1">
              <a:lnSpc>
                <a:spcPct val="120000"/>
              </a:lnSpc>
              <a:spcBef>
                <a:spcPts val="0"/>
              </a:spcBef>
            </a:pPr>
            <a:r>
              <a:rPr lang="en-US" dirty="0" smtClean="0"/>
              <a:t>weekends</a:t>
            </a:r>
          </a:p>
          <a:p>
            <a:pPr marL="0" indent="0">
              <a:lnSpc>
                <a:spcPct val="120000"/>
              </a:lnSpc>
              <a:buNone/>
            </a:pPr>
            <a:r>
              <a:rPr lang="en-US" dirty="0" smtClean="0"/>
              <a:t>Consider the Job Match</a:t>
            </a:r>
          </a:p>
          <a:p>
            <a:pPr marL="0" indent="0">
              <a:lnSpc>
                <a:spcPct val="120000"/>
              </a:lnSpc>
              <a:buNone/>
            </a:pPr>
            <a:r>
              <a:rPr lang="en-US" dirty="0" smtClean="0">
                <a:hlinkClick r:id="rId3"/>
              </a:rPr>
              <a:t>Resource of assessment forms and checklists from the Columbia Regional Program: https</a:t>
            </a:r>
            <a:r>
              <a:rPr lang="en-US" dirty="0">
                <a:hlinkClick r:id="rId3"/>
              </a:rPr>
              <a:t>://www.crporegon.org/Page/283#Appendix%203.6C</a:t>
            </a:r>
            <a:endParaRPr lang="en-US" dirty="0"/>
          </a:p>
          <a:p>
            <a:pPr>
              <a:lnSpc>
                <a:spcPct val="120000"/>
              </a:lnSpc>
            </a:pPr>
            <a:endParaRPr lang="en-US" dirty="0"/>
          </a:p>
        </p:txBody>
      </p:sp>
    </p:spTree>
    <p:extLst>
      <p:ext uri="{BB962C8B-B14F-4D97-AF65-F5344CB8AC3E}">
        <p14:creationId xmlns:p14="http://schemas.microsoft.com/office/powerpoint/2010/main" val="3163919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Individualized Plan for Employment (IPE) </a:t>
            </a:r>
            <a:endParaRPr lang="en-US" dirty="0"/>
          </a:p>
        </p:txBody>
      </p:sp>
      <p:sp>
        <p:nvSpPr>
          <p:cNvPr id="3" name="Content Placeholder 2"/>
          <p:cNvSpPr>
            <a:spLocks noGrp="1"/>
          </p:cNvSpPr>
          <p:nvPr>
            <p:ph idx="1"/>
          </p:nvPr>
        </p:nvSpPr>
        <p:spPr>
          <a:xfrm>
            <a:off x="717331" y="1671145"/>
            <a:ext cx="10179269" cy="4981903"/>
          </a:xfrm>
        </p:spPr>
        <p:txBody>
          <a:bodyPr>
            <a:normAutofit/>
          </a:bodyPr>
          <a:lstStyle/>
          <a:p>
            <a:r>
              <a:rPr lang="en-US" dirty="0"/>
              <a:t>Person centered planning, Circles of Support</a:t>
            </a:r>
          </a:p>
          <a:p>
            <a:r>
              <a:rPr lang="en-US" dirty="0" smtClean="0"/>
              <a:t>Request ongoing support person involvement</a:t>
            </a:r>
          </a:p>
          <a:p>
            <a:r>
              <a:rPr lang="en-US" dirty="0" smtClean="0"/>
              <a:t>Continue with same accommodations as during assessment process</a:t>
            </a:r>
          </a:p>
          <a:p>
            <a:r>
              <a:rPr lang="en-US" dirty="0" smtClean="0"/>
              <a:t>Provide choices- </a:t>
            </a:r>
          </a:p>
          <a:p>
            <a:pPr lvl="1"/>
            <a:r>
              <a:rPr lang="en-US" dirty="0" smtClean="0"/>
              <a:t>including multiple choice options for responses to questions</a:t>
            </a:r>
          </a:p>
          <a:p>
            <a:r>
              <a:rPr lang="en-US" dirty="0" smtClean="0"/>
              <a:t>Check for comprehension</a:t>
            </a:r>
          </a:p>
          <a:p>
            <a:r>
              <a:rPr lang="en-US" dirty="0" smtClean="0"/>
              <a:t>Attend to “Soft Skills”</a:t>
            </a:r>
          </a:p>
          <a:p>
            <a:r>
              <a:rPr lang="en-US" dirty="0" smtClean="0"/>
              <a:t>Incorporate Work Exploration and/or Work Adjustment Training at any age </a:t>
            </a:r>
          </a:p>
          <a:p>
            <a:endParaRPr lang="en-US" dirty="0"/>
          </a:p>
        </p:txBody>
      </p:sp>
    </p:spTree>
    <p:extLst>
      <p:ext uri="{BB962C8B-B14F-4D97-AF65-F5344CB8AC3E}">
        <p14:creationId xmlns:p14="http://schemas.microsoft.com/office/powerpoint/2010/main" val="574295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WINTAC Website Colors">
      <a:dk1>
        <a:srgbClr val="545E74"/>
      </a:dk1>
      <a:lt1>
        <a:srgbClr val="FFFFFF"/>
      </a:lt1>
      <a:dk2>
        <a:srgbClr val="545E74"/>
      </a:dk2>
      <a:lt2>
        <a:srgbClr val="FFFFFF"/>
      </a:lt2>
      <a:accent1>
        <a:srgbClr val="545E74"/>
      </a:accent1>
      <a:accent2>
        <a:srgbClr val="4D80B0"/>
      </a:accent2>
      <a:accent3>
        <a:srgbClr val="E38E41"/>
      </a:accent3>
      <a:accent4>
        <a:srgbClr val="F5D632"/>
      </a:accent4>
      <a:accent5>
        <a:srgbClr val="40B250"/>
      </a:accent5>
      <a:accent6>
        <a:srgbClr val="97ABE4"/>
      </a:accent6>
      <a:hlink>
        <a:srgbClr val="377BBB"/>
      </a:hlink>
      <a:folHlink>
        <a:srgbClr val="03468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567D146-4D1C-466E-9A63-FAD8863F0C0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direction presentation (widescreen)</Template>
  <TotalTime>0</TotalTime>
  <Words>4359</Words>
  <Application>Microsoft Office PowerPoint</Application>
  <PresentationFormat>Custom</PresentationFormat>
  <Paragraphs>276</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Sales Direction 16X9</vt:lpstr>
      <vt:lpstr>Tailoring Assessments and Individualized Plan for Employment (IPE) Process for Consumers with Autism </vt:lpstr>
      <vt:lpstr>Common Problems in Assessment Process</vt:lpstr>
      <vt:lpstr>Common Accommodations in Assessment Process</vt:lpstr>
      <vt:lpstr>Alterative Assessments: Discovery Processes and Narrative Profiles</vt:lpstr>
      <vt:lpstr>Areas to Assess</vt:lpstr>
      <vt:lpstr>Functional Skills Assessment</vt:lpstr>
      <vt:lpstr>Community Based Functional Skills Assessment</vt:lpstr>
      <vt:lpstr>Assessment of Work Site</vt:lpstr>
      <vt:lpstr>Individualized Plan for Employment (IPE) </vt:lpstr>
      <vt:lpstr>Other Services and Supports to Consider</vt:lpstr>
      <vt:lpstr>Other Services and Supports to Consider- continued</vt:lpstr>
      <vt:lpstr>Creativity within Individualized Plan for Employment</vt:lpstr>
      <vt:lpstr>Visual Resume/Portfolio</vt:lpstr>
      <vt:lpstr>Customized Employment Models</vt:lpstr>
      <vt:lpstr>Coming SOON!!</vt:lpstr>
      <vt:lpstr>Thank You and Reach Out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2016-08-15T16:47:50Z</dcterms:created>
  <dcterms:modified xsi:type="dcterms:W3CDTF">2020-07-02T08:48:53Z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TC034313749991</vt:lpwstr>
  </property>
</Properties>
</file>